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4" r:id="rId1"/>
  </p:sldMasterIdLst>
  <p:notesMasterIdLst>
    <p:notesMasterId r:id="rId44"/>
  </p:notesMasterIdLst>
  <p:sldIdLst>
    <p:sldId id="256" r:id="rId2"/>
    <p:sldId id="269" r:id="rId3"/>
    <p:sldId id="257" r:id="rId4"/>
    <p:sldId id="285" r:id="rId5"/>
    <p:sldId id="289" r:id="rId6"/>
    <p:sldId id="258" r:id="rId7"/>
    <p:sldId id="286" r:id="rId8"/>
    <p:sldId id="287" r:id="rId9"/>
    <p:sldId id="259" r:id="rId10"/>
    <p:sldId id="288" r:id="rId11"/>
    <p:sldId id="260" r:id="rId12"/>
    <p:sldId id="290" r:id="rId13"/>
    <p:sldId id="293" r:id="rId14"/>
    <p:sldId id="261" r:id="rId15"/>
    <p:sldId id="291" r:id="rId16"/>
    <p:sldId id="262" r:id="rId17"/>
    <p:sldId id="292" r:id="rId18"/>
    <p:sldId id="263" r:id="rId19"/>
    <p:sldId id="294" r:id="rId20"/>
    <p:sldId id="264" r:id="rId21"/>
    <p:sldId id="283" r:id="rId22"/>
    <p:sldId id="295" r:id="rId23"/>
    <p:sldId id="265" r:id="rId24"/>
    <p:sldId id="310" r:id="rId25"/>
    <p:sldId id="279" r:id="rId26"/>
    <p:sldId id="266" r:id="rId27"/>
    <p:sldId id="267" r:id="rId28"/>
    <p:sldId id="284" r:id="rId29"/>
    <p:sldId id="303" r:id="rId30"/>
    <p:sldId id="298" r:id="rId31"/>
    <p:sldId id="297" r:id="rId32"/>
    <p:sldId id="299" r:id="rId33"/>
    <p:sldId id="300" r:id="rId34"/>
    <p:sldId id="301" r:id="rId35"/>
    <p:sldId id="302" r:id="rId36"/>
    <p:sldId id="307" r:id="rId37"/>
    <p:sldId id="304" r:id="rId38"/>
    <p:sldId id="305" r:id="rId39"/>
    <p:sldId id="306" r:id="rId40"/>
    <p:sldId id="281" r:id="rId41"/>
    <p:sldId id="309" r:id="rId42"/>
    <p:sldId id="29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horzBarState="maximized">
    <p:restoredLeft sz="15987" autoAdjust="0"/>
    <p:restoredTop sz="94660"/>
  </p:normalViewPr>
  <p:slideViewPr>
    <p:cSldViewPr snapToGrid="0">
      <p:cViewPr varScale="1">
        <p:scale>
          <a:sx n="94" d="100"/>
          <a:sy n="94" d="100"/>
        </p:scale>
        <p:origin x="226" y="8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10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DD4BE2-380E-48AB-97FB-450159981419}" type="datetimeFigureOut">
              <a:rPr lang="en-US" smtClean="0"/>
              <a:t>3/25/2014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6B19C-E0AC-47B4-83FB-C8C1A190676E}" type="slidenum">
              <a:rPr lang="en-US" smtClean="0"/>
              <a:t>‹#›</a:t>
            </a:fld>
            <a:endParaRPr lang="en-US"/>
          </a:p>
        </p:txBody>
      </p:sp>
    </p:spTree>
    <p:extLst>
      <p:ext uri="{BB962C8B-B14F-4D97-AF65-F5344CB8AC3E}">
        <p14:creationId xmlns:p14="http://schemas.microsoft.com/office/powerpoint/2010/main" val="2678392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1</a:t>
            </a:fld>
            <a:endParaRPr lang="en-US"/>
          </a:p>
        </p:txBody>
      </p:sp>
    </p:spTree>
    <p:extLst>
      <p:ext uri="{BB962C8B-B14F-4D97-AF65-F5344CB8AC3E}">
        <p14:creationId xmlns:p14="http://schemas.microsoft.com/office/powerpoint/2010/main" val="3768330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the 35W bridge collapsed in Minnesota in 2007, news organizations all over the country pulled up bridge inspection data to find out how many “deficient” bridges were in their communities.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10</a:t>
            </a:fld>
            <a:endParaRPr lang="en-US"/>
          </a:p>
        </p:txBody>
      </p:sp>
    </p:spTree>
    <p:extLst>
      <p:ext uri="{BB962C8B-B14F-4D97-AF65-F5344CB8AC3E}">
        <p14:creationId xmlns:p14="http://schemas.microsoft.com/office/powerpoint/2010/main" val="4222922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HARD-TO-SEE PATTERNS OR TRENDS:</a:t>
            </a:r>
          </a:p>
          <a:p>
            <a:endParaRPr lang="en-US" dirty="0"/>
          </a:p>
          <a:p>
            <a:r>
              <a:rPr lang="en-US" dirty="0" smtClean="0"/>
              <a:t>Sometimes there are trends or patterns that we can’t prove through any other means than data analysis. </a:t>
            </a:r>
          </a:p>
          <a:p>
            <a:endParaRPr lang="en-US" dirty="0"/>
          </a:p>
          <a:p>
            <a:r>
              <a:rPr lang="en-US" dirty="0" smtClean="0"/>
              <a:t>In some cases – like this ESPN story – the data isn’t all compiled in one location for easy analysis. ESPN collected inspection reports for 107 pro sports stadiums around the country and then told readers how the food vendors faired.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11</a:t>
            </a:fld>
            <a:endParaRPr lang="en-US"/>
          </a:p>
        </p:txBody>
      </p:sp>
    </p:spTree>
    <p:extLst>
      <p:ext uri="{BB962C8B-B14F-4D97-AF65-F5344CB8AC3E}">
        <p14:creationId xmlns:p14="http://schemas.microsoft.com/office/powerpoint/2010/main" val="2814666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Milwaukee Journal-Sentinel put two different datasets together to ask an interesting question --- are potholes taking longer to be fixed in primarily “minority” neighborhoods than in mostly white neighborhoods? </a:t>
            </a:r>
          </a:p>
          <a:p>
            <a:endParaRPr lang="en-US" dirty="0"/>
          </a:p>
          <a:p>
            <a:r>
              <a:rPr lang="en-US" dirty="0" smtClean="0"/>
              <a:t>By putting together pothole data and demographic data, they could see a pattern that wasn’t obvious by simply looking at the pothole data.</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12</a:t>
            </a:fld>
            <a:endParaRPr lang="en-US"/>
          </a:p>
        </p:txBody>
      </p:sp>
    </p:spTree>
    <p:extLst>
      <p:ext uri="{BB962C8B-B14F-4D97-AF65-F5344CB8AC3E}">
        <p14:creationId xmlns:p14="http://schemas.microsoft.com/office/powerpoint/2010/main" val="108567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predecessor at the Pioneer Press and another reporter set out to find out if cars were towed during snow emergencies more often in some neighborhoods than others. She got data listing every car that had been towed during a snow emergency over the last few years, but analyzing the data in a rows and columns format didn’t seem to show anything. She then plotted all the locations in a map – a huge mess of pins on a map. Still nothing. Then she used a GIS analysis technique – commonly called “hot spots” – and immediately found a huge concentration of cars that were towed from the northwest corner of the city. A little shoe-leather reporting pointed them to the fact that this area was very close to the impound lot and had a large concentration of properties that did not have off-street parking. And then they learned that the towing companies had a clause in their contracts with the city saying they would get paid more if they got more cars to the lot each day.</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13</a:t>
            </a:fld>
            <a:endParaRPr lang="en-US"/>
          </a:p>
        </p:txBody>
      </p:sp>
    </p:spTree>
    <p:extLst>
      <p:ext uri="{BB962C8B-B14F-4D97-AF65-F5344CB8AC3E}">
        <p14:creationId xmlns:p14="http://schemas.microsoft.com/office/powerpoint/2010/main" val="3348055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 IT TRUE?</a:t>
            </a:r>
          </a:p>
          <a:p>
            <a:r>
              <a:rPr lang="en-US" dirty="0" smtClean="0"/>
              <a:t>Journalists spend a lot of time writing about whether something is true or not. Most of the time we end up with a lot of “he said she said”  -- various people or experts batting around the various opinions or theories. </a:t>
            </a:r>
          </a:p>
          <a:p>
            <a:endParaRPr lang="en-US" dirty="0"/>
          </a:p>
          <a:p>
            <a:r>
              <a:rPr lang="en-US" dirty="0" smtClean="0"/>
              <a:t>But sometimes journalists could measure whether something is true or not, using data.</a:t>
            </a:r>
          </a:p>
          <a:p>
            <a:endParaRPr lang="en-US" dirty="0"/>
          </a:p>
          <a:p>
            <a:r>
              <a:rPr lang="en-US" dirty="0" smtClean="0"/>
              <a:t>At the Pioneer Press we were getting ready for the third season that the Minnesota Twins baseball team would play in their new stadium, Target Field. The big question everybody was talking about was why the Twins had such a horrible record hitting homeruns those first two seasons. There were tons of theories floating around. But the players all talked about one – the weather. </a:t>
            </a:r>
          </a:p>
          <a:p>
            <a:endParaRPr lang="en-US"/>
          </a:p>
          <a:p>
            <a:r>
              <a:rPr lang="en-US" smtClean="0"/>
              <a:t>So the baseball </a:t>
            </a:r>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14</a:t>
            </a:fld>
            <a:endParaRPr lang="en-US"/>
          </a:p>
        </p:txBody>
      </p:sp>
    </p:spTree>
    <p:extLst>
      <p:ext uri="{BB962C8B-B14F-4D97-AF65-F5344CB8AC3E}">
        <p14:creationId xmlns:p14="http://schemas.microsoft.com/office/powerpoint/2010/main" val="1197012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15</a:t>
            </a:fld>
            <a:endParaRPr lang="en-US"/>
          </a:p>
        </p:txBody>
      </p:sp>
    </p:spTree>
    <p:extLst>
      <p:ext uri="{BB962C8B-B14F-4D97-AF65-F5344CB8AC3E}">
        <p14:creationId xmlns:p14="http://schemas.microsoft.com/office/powerpoint/2010/main" val="2102103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16</a:t>
            </a:fld>
            <a:endParaRPr lang="en-US"/>
          </a:p>
        </p:txBody>
      </p:sp>
    </p:spTree>
    <p:extLst>
      <p:ext uri="{BB962C8B-B14F-4D97-AF65-F5344CB8AC3E}">
        <p14:creationId xmlns:p14="http://schemas.microsoft.com/office/powerpoint/2010/main" val="1287175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17</a:t>
            </a:fld>
            <a:endParaRPr lang="en-US"/>
          </a:p>
        </p:txBody>
      </p:sp>
    </p:spTree>
    <p:extLst>
      <p:ext uri="{BB962C8B-B14F-4D97-AF65-F5344CB8AC3E}">
        <p14:creationId xmlns:p14="http://schemas.microsoft.com/office/powerpoint/2010/main" val="902396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18</a:t>
            </a:fld>
            <a:endParaRPr lang="en-US"/>
          </a:p>
        </p:txBody>
      </p:sp>
    </p:spTree>
    <p:extLst>
      <p:ext uri="{BB962C8B-B14F-4D97-AF65-F5344CB8AC3E}">
        <p14:creationId xmlns:p14="http://schemas.microsoft.com/office/powerpoint/2010/main" val="891178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19</a:t>
            </a:fld>
            <a:endParaRPr lang="en-US"/>
          </a:p>
        </p:txBody>
      </p:sp>
    </p:spTree>
    <p:extLst>
      <p:ext uri="{BB962C8B-B14F-4D97-AF65-F5344CB8AC3E}">
        <p14:creationId xmlns:p14="http://schemas.microsoft.com/office/powerpoint/2010/main" val="3848689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should we be doing data journalism?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a:t>
            </a:fld>
            <a:endParaRPr lang="en-US"/>
          </a:p>
        </p:txBody>
      </p:sp>
    </p:spTree>
    <p:extLst>
      <p:ext uri="{BB962C8B-B14F-4D97-AF65-F5344CB8AC3E}">
        <p14:creationId xmlns:p14="http://schemas.microsoft.com/office/powerpoint/2010/main" val="13092842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20</a:t>
            </a:fld>
            <a:endParaRPr lang="en-US"/>
          </a:p>
        </p:txBody>
      </p:sp>
    </p:spTree>
    <p:extLst>
      <p:ext uri="{BB962C8B-B14F-4D97-AF65-F5344CB8AC3E}">
        <p14:creationId xmlns:p14="http://schemas.microsoft.com/office/powerpoint/2010/main" val="845840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21</a:t>
            </a:fld>
            <a:endParaRPr lang="en-US"/>
          </a:p>
        </p:txBody>
      </p:sp>
    </p:spTree>
    <p:extLst>
      <p:ext uri="{BB962C8B-B14F-4D97-AF65-F5344CB8AC3E}">
        <p14:creationId xmlns:p14="http://schemas.microsoft.com/office/powerpoint/2010/main" val="1595000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22</a:t>
            </a:fld>
            <a:endParaRPr lang="en-US"/>
          </a:p>
        </p:txBody>
      </p:sp>
    </p:spTree>
    <p:extLst>
      <p:ext uri="{BB962C8B-B14F-4D97-AF65-F5344CB8AC3E}">
        <p14:creationId xmlns:p14="http://schemas.microsoft.com/office/powerpoint/2010/main" val="14578282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23</a:t>
            </a:fld>
            <a:endParaRPr lang="en-US"/>
          </a:p>
        </p:txBody>
      </p:sp>
    </p:spTree>
    <p:extLst>
      <p:ext uri="{BB962C8B-B14F-4D97-AF65-F5344CB8AC3E}">
        <p14:creationId xmlns:p14="http://schemas.microsoft.com/office/powerpoint/2010/main" val="38638026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also use stand-alone data-driven </a:t>
            </a:r>
            <a:r>
              <a:rPr lang="en-US" dirty="0" err="1" smtClean="0"/>
              <a:t>interactives</a:t>
            </a:r>
            <a:r>
              <a:rPr lang="en-US" dirty="0" smtClean="0"/>
              <a:t> to engage readers. The DFM Data team built crime maps for both St. Paul and Denver. New data flows into these maps on a regular basis, giving readers a great way to keep tabs on crime in their neighborhood. In addition to seeing the overall trends, you can click on a neighborhood and see the actual crimes plotted on the map.</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24</a:t>
            </a:fld>
            <a:endParaRPr lang="en-US"/>
          </a:p>
        </p:txBody>
      </p:sp>
    </p:spTree>
    <p:extLst>
      <p:ext uri="{BB962C8B-B14F-4D97-AF65-F5344CB8AC3E}">
        <p14:creationId xmlns:p14="http://schemas.microsoft.com/office/powerpoint/2010/main" val="1186397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39</a:t>
            </a:fld>
            <a:endParaRPr lang="en-US"/>
          </a:p>
        </p:txBody>
      </p:sp>
    </p:spTree>
    <p:extLst>
      <p:ext uri="{BB962C8B-B14F-4D97-AF65-F5344CB8AC3E}">
        <p14:creationId xmlns:p14="http://schemas.microsoft.com/office/powerpoint/2010/main" val="971776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40</a:t>
            </a:fld>
            <a:endParaRPr lang="en-US"/>
          </a:p>
        </p:txBody>
      </p:sp>
    </p:spTree>
    <p:extLst>
      <p:ext uri="{BB962C8B-B14F-4D97-AF65-F5344CB8AC3E}">
        <p14:creationId xmlns:p14="http://schemas.microsoft.com/office/powerpoint/2010/main" val="4092562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a lot of potential ways the </a:t>
            </a:r>
            <a:r>
              <a:rPr lang="en-US" dirty="0" err="1" smtClean="0"/>
              <a:t>Thunderdome</a:t>
            </a:r>
            <a:r>
              <a:rPr lang="en-US" dirty="0" smtClean="0"/>
              <a:t> Data Team can help your newsroom. The main thing to know is that we’re not always going to be able to help, but we are very eager to try. The best approach is to contact us as early in the process as possible. Contacting Data Team Editor Tom Meagher is the best route to go and he’ll figure out if someone on the team is capable and available to help. </a:t>
            </a:r>
          </a:p>
          <a:p>
            <a:endParaRPr lang="en-US" dirty="0"/>
          </a:p>
          <a:p>
            <a:r>
              <a:rPr lang="en-US" dirty="0" smtClean="0"/>
              <a:t>We also are doing a lot of training. Earlier this month, I launched a monthly “community call” where we will offer a variety of data-related topics. Next month we’ll have a virtual demo of a great new data site, CensusReporter.org, that has made census data much more accessible for reporters.</a:t>
            </a:r>
          </a:p>
          <a:p>
            <a:endParaRPr lang="en-US" dirty="0" smtClean="0"/>
          </a:p>
          <a:p>
            <a:r>
              <a:rPr lang="en-US" dirty="0" smtClean="0"/>
              <a:t>We will be offering other virtual training opportunities in the coming months, and we are also available to come into your newsroom.</a:t>
            </a:r>
          </a:p>
          <a:p>
            <a:endParaRPr lang="en-US" dirty="0"/>
          </a:p>
          <a:p>
            <a:r>
              <a:rPr lang="en-US" dirty="0" smtClean="0"/>
              <a:t>And finally, anyone in your newsroom working with data regularly should join our DFM data Google group.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41</a:t>
            </a:fld>
            <a:endParaRPr lang="en-US"/>
          </a:p>
        </p:txBody>
      </p:sp>
    </p:spTree>
    <p:extLst>
      <p:ext uri="{BB962C8B-B14F-4D97-AF65-F5344CB8AC3E}">
        <p14:creationId xmlns:p14="http://schemas.microsoft.com/office/powerpoint/2010/main" val="23414936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42</a:t>
            </a:fld>
            <a:endParaRPr lang="en-US"/>
          </a:p>
        </p:txBody>
      </p:sp>
    </p:spTree>
    <p:extLst>
      <p:ext uri="{BB962C8B-B14F-4D97-AF65-F5344CB8AC3E}">
        <p14:creationId xmlns:p14="http://schemas.microsoft.com/office/powerpoint/2010/main" val="4031037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A BETTER WATCHDOG: </a:t>
            </a:r>
            <a:br>
              <a:rPr lang="en-US" dirty="0" smtClean="0"/>
            </a:br>
            <a:r>
              <a:rPr lang="en-US" dirty="0" smtClean="0"/>
              <a:t>Our job as watchdogs of government requires us to find things that government officials won’t just hand to us in a press release. And to find those things, investigative journalists have long followed the mantra of having a “documents state of mind.” Now that so much government information is stored electronically, we need to have a “data state of mind.”  A reporter who can analyze this data is able to open a lot more doors. </a:t>
            </a:r>
          </a:p>
          <a:p>
            <a:endParaRPr lang="en-US" dirty="0"/>
          </a:p>
          <a:p>
            <a:r>
              <a:rPr lang="en-US" dirty="0" smtClean="0"/>
              <a:t>This is one of my favorite examples. Reporters at the St. Petersburg Times were wondering what the Pasco County Commissioners were doing during commission meetings. All of them had their heads down, consumed by their laptops. </a:t>
            </a:r>
            <a:r>
              <a:rPr lang="en-US" dirty="0" smtClean="0"/>
              <a:t>By asking a few questions, the reporters found out that those computers were connected to the county’s network. And the county kept Internet history logs, specific to each user.  And yes, those were public records. So the reporters requested the history logs, filtered it down to the commissioners’ user IDs, then filtered it down to the days and times when meetings occurred. Then they looked at which sites the commissioners were visiting and wrote this great – yet rather simple – story telling the readers which sites those commissioners were visiting. And readers could quickly ascertain that it sure didn’t seem like official </a:t>
            </a:r>
            <a:r>
              <a:rPr lang="en-US" dirty="0" err="1" smtClean="0"/>
              <a:t>govt</a:t>
            </a:r>
            <a:r>
              <a:rPr lang="en-US" dirty="0" smtClean="0"/>
              <a:t> business.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a:t>
            </a:fld>
            <a:endParaRPr lang="en-US"/>
          </a:p>
        </p:txBody>
      </p:sp>
    </p:spTree>
    <p:extLst>
      <p:ext uri="{BB962C8B-B14F-4D97-AF65-F5344CB8AC3E}">
        <p14:creationId xmlns:p14="http://schemas.microsoft.com/office/powerpoint/2010/main" val="3250920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Reporter at the St. Paul Pioneer Press had gotten numerous tips over the years that  St. Paul firefighters were “spiking” their pensions, by racking up huge amounts of overtime at the end of their career so they would get a larger pension check. But they had a hard time figuring out how to prove that. In 2012, we used city payroll data to show a distinct pattern among a small group of supervisors using extraordinary amounts of overtime. Historical data showed how these supervisors ran up this overtime in their final years, and then pension data showed how their pension checks had ballooned as a result. The findings were something that wouldn’t have been possible through shoe-leather reporting alone.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a:t>
            </a:fld>
            <a:endParaRPr lang="en-US"/>
          </a:p>
        </p:txBody>
      </p:sp>
    </p:spTree>
    <p:extLst>
      <p:ext uri="{BB962C8B-B14F-4D97-AF65-F5344CB8AC3E}">
        <p14:creationId xmlns:p14="http://schemas.microsoft.com/office/powerpoint/2010/main" val="219797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Several years ago, a suburb of St. Paul was considering an ordinance that would’ve prohibited where certain sex offenders could live. The proposal called for banning them from living within 2,000 feet of daycares, schools, parks and playgrounds. And within 1,000 feet of places of worship and bus stops. We used various datasets to find the locations of these places in that city (we didn’t do bu</a:t>
            </a:r>
            <a:r>
              <a:rPr lang="en-US" dirty="0" smtClean="0"/>
              <a:t>s stops or playgrounds) and then used special GIS tools to analyze what portion of the city was left after the restrictions were applied. This map was the result – showing only two small sections of the city unaffected: one was an industrial park in the northern part of the city and the other was under a major interstate highway in the lower part of the city. The following week, the city council tabled the plan and hasn’t brought it back since.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5</a:t>
            </a:fld>
            <a:endParaRPr lang="en-US"/>
          </a:p>
        </p:txBody>
      </p:sp>
    </p:spTree>
    <p:extLst>
      <p:ext uri="{BB962C8B-B14F-4D97-AF65-F5344CB8AC3E}">
        <p14:creationId xmlns:p14="http://schemas.microsoft.com/office/powerpoint/2010/main" val="236909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YOUR OWN QUESTIONS:</a:t>
            </a:r>
          </a:p>
          <a:p>
            <a:r>
              <a:rPr lang="en-US" dirty="0" smtClean="0"/>
              <a:t>By doing our own data analysis, we aren’t confined by the questions that public officials posed and published in their annual reports or press releases. We can ask questions of the data that haven’t been asked. </a:t>
            </a:r>
          </a:p>
          <a:p>
            <a:endParaRPr lang="en-US" dirty="0"/>
          </a:p>
          <a:p>
            <a:r>
              <a:rPr lang="en-US" dirty="0" smtClean="0"/>
              <a:t>This is a very large scale example of that kind of thing, but the idea is a simple one….how often are newborn blood screening samples done within the recommended amount of time to help doctors catch potentially life-threatening conditions in newborn babies? </a:t>
            </a:r>
          </a:p>
          <a:p>
            <a:endParaRPr lang="en-US" dirty="0"/>
          </a:p>
          <a:p>
            <a:r>
              <a:rPr lang="en-US" dirty="0" smtClean="0"/>
              <a:t>Since nobody else had asked this question – or even collected all the data – the Milwaukee Journal-Sentinel set out to do it themselves. The resulting story showed that a lot of officials were surprised by the answer; they simply didn’t know the answer because nobody had ever asked the question. This resulted in an amazing story that started having an impact even before it published. </a:t>
            </a:r>
          </a:p>
          <a:p>
            <a:endParaRPr lang="en-US" dirty="0"/>
          </a:p>
          <a:p>
            <a:r>
              <a:rPr lang="en-US" dirty="0" smtClean="0"/>
              <a:t>This project was very large and not something every paper can do….but think about this concept of asking a question that has never been asked. You can do that with a lot of things – some being quite simple, others being more demanding like this one.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6</a:t>
            </a:fld>
            <a:endParaRPr lang="en-US"/>
          </a:p>
        </p:txBody>
      </p:sp>
    </p:spTree>
    <p:extLst>
      <p:ext uri="{BB962C8B-B14F-4D97-AF65-F5344CB8AC3E}">
        <p14:creationId xmlns:p14="http://schemas.microsoft.com/office/powerpoint/2010/main" val="1412560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Pioneer Press, we had a more simple question: How often are bystanders injured or killed as a result of a police chase?</a:t>
            </a:r>
          </a:p>
          <a:p>
            <a:endParaRPr lang="en-US" dirty="0"/>
          </a:p>
          <a:p>
            <a:r>
              <a:rPr lang="en-US" dirty="0" smtClean="0"/>
              <a:t>We found that the state kept the data that would answer our question, but they never analyzed the data. So we used the data to show just how rare it is.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7</a:t>
            </a:fld>
            <a:endParaRPr lang="en-US"/>
          </a:p>
        </p:txBody>
      </p:sp>
    </p:spTree>
    <p:extLst>
      <p:ext uri="{BB962C8B-B14F-4D97-AF65-F5344CB8AC3E}">
        <p14:creationId xmlns:p14="http://schemas.microsoft.com/office/powerpoint/2010/main" val="3177964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Milwaukee Journal-Sentinel also asked another interesting question: are there certain parts of the city that use more water than others? (Another way to think of this….are the affluent neighborhoods using a disproportionate share of water because they water their lawns all the time?)</a:t>
            </a:r>
          </a:p>
          <a:p>
            <a:endParaRPr lang="en-US" dirty="0"/>
          </a:p>
          <a:p>
            <a:r>
              <a:rPr lang="en-US" dirty="0" smtClean="0"/>
              <a:t>The answer surprised a lot of people: the greatest usage was in the poor areas of the city. Shoe-leather reporting helped them answer why: houses in poor neighborhoods were less likely to have modern toilets, showerheads, etc. that use less water and they were more likely to allow water leaks to go unresolved for longer periods of time.</a:t>
            </a:r>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8</a:t>
            </a:fld>
            <a:endParaRPr lang="en-US"/>
          </a:p>
        </p:txBody>
      </p:sp>
    </p:spTree>
    <p:extLst>
      <p:ext uri="{BB962C8B-B14F-4D97-AF65-F5344CB8AC3E}">
        <p14:creationId xmlns:p14="http://schemas.microsoft.com/office/powerpoint/2010/main" val="2045551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LOCALIZE:</a:t>
            </a:r>
          </a:p>
          <a:p>
            <a:r>
              <a:rPr lang="en-US" dirty="0" smtClean="0"/>
              <a:t>Data also allows us to take a national or statewide trend and ask how it pertains to our local area. </a:t>
            </a:r>
          </a:p>
          <a:p>
            <a:endParaRPr lang="en-US" dirty="0"/>
          </a:p>
          <a:p>
            <a:r>
              <a:rPr lang="en-US" dirty="0" smtClean="0"/>
              <a:t>The Dayton Daily News tapped into the Home Mortgage Disclosure Act data, which has details on every home mortgage application, and they looked at whether minorities were more likely to be denied.</a:t>
            </a:r>
          </a:p>
          <a:p>
            <a:endParaRPr lang="en-US" dirty="0"/>
          </a:p>
          <a:p>
            <a:r>
              <a:rPr lang="en-US" dirty="0" smtClean="0"/>
              <a:t>They presented their findings in a unique way, too: well-off blacks were denied loans more of than low-income whites.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9</a:t>
            </a:fld>
            <a:endParaRPr lang="en-US"/>
          </a:p>
        </p:txBody>
      </p:sp>
    </p:spTree>
    <p:extLst>
      <p:ext uri="{BB962C8B-B14F-4D97-AF65-F5344CB8AC3E}">
        <p14:creationId xmlns:p14="http://schemas.microsoft.com/office/powerpoint/2010/main" val="1296495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A133784-CF7F-427A-8C25-D5AAA62057B5}" type="datetimeFigureOut">
              <a:rPr lang="en-US" smtClean="0"/>
              <a:t>3/25/2014</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B24D4583-BC9E-4DF4-A93F-637788DE70F0}"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3357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3/25/2014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360799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3/25/2014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1128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3/25/2014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7975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3/25/2014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8440595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3/25/2014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9530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3/25/2014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9120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3/25/2014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5959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3/25/2014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56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3/25/2014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661887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3/25/2014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6364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A133784-CF7F-427A-8C25-D5AAA62057B5}" type="datetimeFigureOut">
              <a:rPr lang="en-US" smtClean="0"/>
              <a:t>3/25/2014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3160310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A133784-CF7F-427A-8C25-D5AAA62057B5}" type="datetimeFigureOut">
              <a:rPr lang="en-US" smtClean="0"/>
              <a:t>3/25/2014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4D4583-BC9E-4DF4-A93F-637788DE70F0}"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4491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A133784-CF7F-427A-8C25-D5AAA62057B5}" type="datetimeFigureOut">
              <a:rPr lang="en-US" smtClean="0"/>
              <a:t>3/25/2014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4960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133784-CF7F-427A-8C25-D5AAA62057B5}" type="datetimeFigureOut">
              <a:rPr lang="en-US" smtClean="0"/>
              <a:t>3/25/2014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413754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3/25/2014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333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3/25/2014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4194970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133784-CF7F-427A-8C25-D5AAA62057B5}" type="datetimeFigureOut">
              <a:rPr lang="en-US" smtClean="0"/>
              <a:t>3/25/2014</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24D4583-BC9E-4DF4-A93F-637788DE70F0}" type="slidenum">
              <a:rPr lang="en-US" smtClean="0"/>
              <a:t>‹#›</a:t>
            </a:fld>
            <a:endParaRPr lang="en-US"/>
          </a:p>
        </p:txBody>
      </p:sp>
    </p:spTree>
    <p:extLst>
      <p:ext uri="{BB962C8B-B14F-4D97-AF65-F5344CB8AC3E}">
        <p14:creationId xmlns:p14="http://schemas.microsoft.com/office/powerpoint/2010/main" val="1108998157"/>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webster@digitalfirstmedia.com"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8" Type="http://schemas.openxmlformats.org/officeDocument/2006/relationships/hyperlink" Target="http://www.sj-r.com/x1806120432/Area-bridges-show-age" TargetMode="External"/><Relationship Id="rId3" Type="http://schemas.openxmlformats.org/officeDocument/2006/relationships/hyperlink" Target="http://www.njspotlight.com/stories/13/04/25/nj-s-deficient-bridges/" TargetMode="External"/><Relationship Id="rId7" Type="http://schemas.openxmlformats.org/officeDocument/2006/relationships/image" Target="../media/image21.png"/><Relationship Id="rId12"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hyperlink" Target="http://articles.courant.com/2007-08-03/news/0708030018_1_minnesota-bridge-state-s-bridges-bridge-inspection" TargetMode="External"/><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hyperlink" Target="http://sports.espn.go.com/espn/eticket/story?page=100725/stadiumconcessions"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hyperlink" Target="http://www.jsonline.com/watchdog/watchdogreports/32580034.html"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9.jpg"/><Relationship Id="rId5" Type="http://schemas.openxmlformats.org/officeDocument/2006/relationships/image" Target="../media/image14.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www.twincities.com/ci_20398152/target-field-factor-minnesota-twins-sluggers-constantly-battle"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1.jpg"/></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33.jpg"/></Relationships>
</file>

<file path=ppt/slides/_rels/slide16.xml.rels><?xml version="1.0" encoding="UTF-8" standalone="yes"?>
<Relationships xmlns="http://schemas.openxmlformats.org/package/2006/relationships"><Relationship Id="rId3" Type="http://schemas.openxmlformats.org/officeDocument/2006/relationships/hyperlink" Target="http://www.cironline.org/americasworstcharities"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4.jpg"/></Relationships>
</file>

<file path=ppt/slides/_rels/slide1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www.twincities.com/ci_19991033"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hyperlink" Target="http://extra.twincities.com/car/maps/opiates/default.htm" TargetMode="External"/><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9.jpg"/><Relationship Id="rId5" Type="http://schemas.openxmlformats.org/officeDocument/2006/relationships/hyperlink" Target="http://www.twincities.com/ci_22195739/hooked-opiates-more-legal-use-leads-more-addiction" TargetMode="External"/><Relationship Id="rId4" Type="http://schemas.openxmlformats.org/officeDocument/2006/relationships/image" Target="../media/image3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www.twincities.com/education/ci_24608568/st-paul-public-school-district-beefs-up-funding" TargetMode="External"/><Relationship Id="rId7" Type="http://schemas.openxmlformats.org/officeDocument/2006/relationships/hyperlink" Target="https://twitter.com/MilaPiPress"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hyperlink" Target="http://www.twincities.com/education/ci_24988964/silvas-strong-schools-plan-bold-changes-but-results" TargetMode="Externa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usatoday30.usatoday.com/news/nation/mass-killings/index.html"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jpg"/></Relationships>
</file>

<file path=ppt/slides/_rels/slide23.xml.rels><?xml version="1.0" encoding="UTF-8" standalone="yes"?>
<Relationships xmlns="http://schemas.openxmlformats.org/package/2006/relationships"><Relationship Id="rId3" Type="http://schemas.openxmlformats.org/officeDocument/2006/relationships/hyperlink" Target="http://www.twincities.com/nation/ci_25247140/where-insurance-premiums-are-highest-new-health-laws"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hyperlink" Target="http://stpaulcrime.twincities.com/"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hyperlink" Target="http://www.sptimes.com/2006/02/26/Pasco/_May_I_have_your_atte.shtml"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www.twincities.com/pensions/ci_22722567/data-analysis-st-paul-city-department-overtime" TargetMode="External"/><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www.twincities.com/pensions/ci_22148782/public-pension-spiking-overtime-hours-soar-st-paul" TargetMode="External"/><Relationship Id="rId5" Type="http://schemas.openxmlformats.org/officeDocument/2006/relationships/image" Target="../media/image9.png"/><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ocs.google.com/a/digitalfirstmedia.com/forms/d/1d1TFMskidCxX-4BuRra9IJl7Jpr8ZvBMDbQy8Prd_Nw/viewform"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hyperlink" Target="https://groups.google.com/forum/#!forum/digitalfirstdata"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mailto:mwebster@digitalfirstmedia.com" TargetMode="External"/><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59.jp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www.jsonline.com/watchdog/Deadly-Delays-Watchdog-Report-newborn-screening-program-231927171.html"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hyperlink" Target="http://www.twincities.com/ci_18304095"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www.jsonline.com/news/milwaukee/98682339.htm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springfieldnewssun.com/news/news/local/well-off-blacks-denied-loans-more-than-low-incom-1/nNBwY/"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47489" y="1883832"/>
            <a:ext cx="4396902" cy="1355479"/>
          </a:xfrm>
          <a:effectLst>
            <a:softEdge rad="0"/>
          </a:effectLst>
        </p:spPr>
        <p:txBody>
          <a:bodyPr>
            <a:noAutofit/>
          </a:bodyPr>
          <a:lstStyle/>
          <a:p>
            <a:r>
              <a:rPr lang="en-US" sz="4400" dirty="0" smtClean="0">
                <a:solidFill>
                  <a:schemeClr val="accent2">
                    <a:lumMod val="50000"/>
                  </a:schemeClr>
                </a:solidFill>
              </a:rPr>
              <a:t>Data journalism </a:t>
            </a:r>
            <a:br>
              <a:rPr lang="en-US" sz="4400" dirty="0" smtClean="0">
                <a:solidFill>
                  <a:schemeClr val="accent2">
                    <a:lumMod val="50000"/>
                  </a:schemeClr>
                </a:solidFill>
              </a:rPr>
            </a:br>
            <a:r>
              <a:rPr lang="en-US" sz="4400" dirty="0" smtClean="0">
                <a:solidFill>
                  <a:schemeClr val="accent2">
                    <a:lumMod val="50000"/>
                  </a:schemeClr>
                </a:solidFill>
              </a:rPr>
              <a:t>for editors</a:t>
            </a:r>
            <a:endParaRPr lang="en-US" sz="4400" dirty="0">
              <a:solidFill>
                <a:schemeClr val="accent2">
                  <a:lumMod val="50000"/>
                </a:schemeClr>
              </a:solidFill>
            </a:endParaRPr>
          </a:p>
        </p:txBody>
      </p:sp>
      <p:sp>
        <p:nvSpPr>
          <p:cNvPr id="6" name="Subtitle 5"/>
          <p:cNvSpPr>
            <a:spLocks noGrp="1"/>
          </p:cNvSpPr>
          <p:nvPr>
            <p:ph type="body" sz="half" idx="2"/>
          </p:nvPr>
        </p:nvSpPr>
        <p:spPr>
          <a:xfrm>
            <a:off x="5447489" y="3391620"/>
            <a:ext cx="4396902" cy="1598669"/>
          </a:xfrm>
        </p:spPr>
        <p:txBody>
          <a:bodyPr>
            <a:normAutofit lnSpcReduction="10000"/>
          </a:bodyPr>
          <a:lstStyle/>
          <a:p>
            <a:r>
              <a:rPr lang="en-US" sz="2400" dirty="0" smtClean="0"/>
              <a:t>MaryJo Webster</a:t>
            </a:r>
            <a:br>
              <a:rPr lang="en-US" sz="2400" dirty="0" smtClean="0"/>
            </a:br>
            <a:r>
              <a:rPr lang="en-US" sz="2400" dirty="0" smtClean="0"/>
              <a:t>Senior Data Reporter</a:t>
            </a:r>
            <a:br>
              <a:rPr lang="en-US" sz="2400" dirty="0" smtClean="0"/>
            </a:br>
            <a:r>
              <a:rPr lang="en-US" sz="2400" dirty="0" smtClean="0">
                <a:hlinkClick r:id="rId3"/>
              </a:rPr>
              <a:t>mwebster@digitalfirstmedia.com</a:t>
            </a:r>
            <a:r>
              <a:rPr lang="en-US" sz="2400" dirty="0" smtClean="0"/>
              <a:t/>
            </a:r>
            <a:br>
              <a:rPr lang="en-US" sz="2400" dirty="0" smtClean="0"/>
            </a:br>
            <a:r>
              <a:rPr lang="en-US" sz="2400" dirty="0" smtClean="0"/>
              <a:t>@</a:t>
            </a:r>
            <a:r>
              <a:rPr lang="en-US" sz="2400" dirty="0" err="1" smtClean="0"/>
              <a:t>MaryJoDFM</a:t>
            </a:r>
            <a:endParaRPr lang="en-US" sz="2400" dirty="0" smtClean="0"/>
          </a:p>
          <a:p>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8528" y="1883832"/>
            <a:ext cx="3273206" cy="2454905"/>
          </a:xfrm>
          <a:prstGeom prst="rect">
            <a:avLst/>
          </a:prstGeom>
          <a:ln>
            <a:noFill/>
          </a:ln>
        </p:spPr>
      </p:pic>
    </p:spTree>
    <p:extLst>
      <p:ext uri="{BB962C8B-B14F-4D97-AF65-F5344CB8AC3E}">
        <p14:creationId xmlns:p14="http://schemas.microsoft.com/office/powerpoint/2010/main" val="30459423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1353" y="1514997"/>
            <a:ext cx="3753668" cy="4737703"/>
          </a:xfrm>
          <a:prstGeom prst="rect">
            <a:avLst/>
          </a:prstGeom>
        </p:spPr>
      </p:pic>
      <p:pic>
        <p:nvPicPr>
          <p:cNvPr id="5" name="Picture 4">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3336" y="1202191"/>
            <a:ext cx="3741964" cy="1347107"/>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9074" y="602116"/>
            <a:ext cx="2505075" cy="542925"/>
          </a:xfrm>
          <a:prstGeom prst="rect">
            <a:avLst/>
          </a:prstGeom>
        </p:spPr>
      </p:pic>
      <p:pic>
        <p:nvPicPr>
          <p:cNvPr id="7" name="Picture 6">
            <a:hlinkClick r:id="rId8"/>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4545" y="3473223"/>
            <a:ext cx="4252659" cy="1106942"/>
          </a:xfrm>
          <a:prstGeom prst="rect">
            <a:avLst/>
          </a:prstGeom>
        </p:spPr>
      </p:pic>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13525" y="4580165"/>
            <a:ext cx="2114550" cy="981075"/>
          </a:xfrm>
          <a:prstGeom prst="rect">
            <a:avLst/>
          </a:prstGeom>
        </p:spPr>
      </p:pic>
      <p:pic>
        <p:nvPicPr>
          <p:cNvPr id="9" name="Picture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27092" y="592897"/>
            <a:ext cx="3162574" cy="922100"/>
          </a:xfrm>
          <a:prstGeom prst="rect">
            <a:avLst/>
          </a:prstGeom>
        </p:spPr>
      </p:pic>
      <p:pic>
        <p:nvPicPr>
          <p:cNvPr id="11" name="Picture 1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74787" y="1421265"/>
            <a:ext cx="2266950" cy="3476625"/>
          </a:xfrm>
          <a:prstGeom prst="rect">
            <a:avLst/>
          </a:prstGeom>
        </p:spPr>
      </p:pic>
      <p:sp>
        <p:nvSpPr>
          <p:cNvPr id="12" name="TextBox 11"/>
          <p:cNvSpPr txBox="1"/>
          <p:nvPr/>
        </p:nvSpPr>
        <p:spPr>
          <a:xfrm>
            <a:off x="4774787" y="5037364"/>
            <a:ext cx="2385292" cy="923330"/>
          </a:xfrm>
          <a:prstGeom prst="rect">
            <a:avLst/>
          </a:prstGeom>
          <a:noFill/>
        </p:spPr>
        <p:txBody>
          <a:bodyPr wrap="square" rtlCol="0">
            <a:spAutoFit/>
          </a:bodyPr>
          <a:lstStyle/>
          <a:p>
            <a:r>
              <a:rPr lang="en-US" dirty="0" smtClean="0"/>
              <a:t>Data: National Bridge Inventory (or state versions)</a:t>
            </a:r>
            <a:endParaRPr lang="en-US" dirty="0"/>
          </a:p>
        </p:txBody>
      </p:sp>
    </p:spTree>
    <p:extLst>
      <p:ext uri="{BB962C8B-B14F-4D97-AF65-F5344CB8AC3E}">
        <p14:creationId xmlns:p14="http://schemas.microsoft.com/office/powerpoint/2010/main" val="30691088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hard-to-see patterns or trends</a:t>
            </a:r>
            <a:endParaRPr lang="en-US" dirty="0"/>
          </a:p>
        </p:txBody>
      </p:sp>
      <p:pic>
        <p:nvPicPr>
          <p:cNvPr id="6" name="Picture 5">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842" y="2574957"/>
            <a:ext cx="5487240" cy="187137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6082" y="2574957"/>
            <a:ext cx="5524096" cy="3753154"/>
          </a:xfrm>
          <a:prstGeom prst="rect">
            <a:avLst/>
          </a:prstGeom>
        </p:spPr>
      </p:pic>
      <p:sp>
        <p:nvSpPr>
          <p:cNvPr id="8" name="TextBox 7"/>
          <p:cNvSpPr txBox="1"/>
          <p:nvPr/>
        </p:nvSpPr>
        <p:spPr>
          <a:xfrm>
            <a:off x="1295402" y="4808764"/>
            <a:ext cx="4109355" cy="646331"/>
          </a:xfrm>
          <a:prstGeom prst="rect">
            <a:avLst/>
          </a:prstGeom>
          <a:noFill/>
        </p:spPr>
        <p:txBody>
          <a:bodyPr wrap="square" rtlCol="0">
            <a:spAutoFit/>
          </a:bodyPr>
          <a:lstStyle/>
          <a:p>
            <a:r>
              <a:rPr lang="en-US" dirty="0" smtClean="0"/>
              <a:t>Data: health department inspection reports for 107 pro sports stadiums</a:t>
            </a:r>
            <a:endParaRPr lang="en-US" dirty="0"/>
          </a:p>
        </p:txBody>
      </p:sp>
    </p:spTree>
    <p:extLst>
      <p:ext uri="{BB962C8B-B14F-4D97-AF65-F5344CB8AC3E}">
        <p14:creationId xmlns:p14="http://schemas.microsoft.com/office/powerpoint/2010/main" val="8608758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100" y="1664834"/>
            <a:ext cx="5933620" cy="2078492"/>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100" y="893309"/>
            <a:ext cx="2514600" cy="771525"/>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06293" y="893309"/>
            <a:ext cx="4767098" cy="4222884"/>
          </a:xfrm>
          <a:prstGeom prst="rect">
            <a:avLst/>
          </a:prstGeom>
        </p:spPr>
      </p:pic>
      <p:sp>
        <p:nvSpPr>
          <p:cNvPr id="5" name="TextBox 4"/>
          <p:cNvSpPr txBox="1"/>
          <p:nvPr/>
        </p:nvSpPr>
        <p:spPr>
          <a:xfrm>
            <a:off x="800100" y="4166418"/>
            <a:ext cx="4245428" cy="646331"/>
          </a:xfrm>
          <a:prstGeom prst="rect">
            <a:avLst/>
          </a:prstGeom>
          <a:noFill/>
        </p:spPr>
        <p:txBody>
          <a:bodyPr wrap="square" rtlCol="0">
            <a:spAutoFit/>
          </a:bodyPr>
          <a:lstStyle/>
          <a:p>
            <a:r>
              <a:rPr lang="en-US" dirty="0" smtClean="0"/>
              <a:t>Data: city database tracking pothole complaints and dates they were repaired</a:t>
            </a:r>
            <a:endParaRPr lang="en-US" dirty="0"/>
          </a:p>
        </p:txBody>
      </p:sp>
    </p:spTree>
    <p:extLst>
      <p:ext uri="{BB962C8B-B14F-4D97-AF65-F5344CB8AC3E}">
        <p14:creationId xmlns:p14="http://schemas.microsoft.com/office/powerpoint/2010/main" val="37311314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No tow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022" y="998764"/>
            <a:ext cx="6934200" cy="48133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4222" y="998764"/>
            <a:ext cx="2910568" cy="668456"/>
          </a:xfrm>
          <a:prstGeom prst="rect">
            <a:avLst/>
          </a:prstGeom>
        </p:spPr>
      </p:pic>
      <p:sp>
        <p:nvSpPr>
          <p:cNvPr id="5" name="TextBox 4"/>
          <p:cNvSpPr txBox="1"/>
          <p:nvPr/>
        </p:nvSpPr>
        <p:spPr>
          <a:xfrm>
            <a:off x="8319406" y="2277836"/>
            <a:ext cx="2939143" cy="923330"/>
          </a:xfrm>
          <a:prstGeom prst="rect">
            <a:avLst/>
          </a:prstGeom>
          <a:noFill/>
        </p:spPr>
        <p:txBody>
          <a:bodyPr wrap="square" rtlCol="0">
            <a:spAutoFit/>
          </a:bodyPr>
          <a:lstStyle/>
          <a:p>
            <a:r>
              <a:rPr lang="en-US" dirty="0" smtClean="0"/>
              <a:t>Data: cars towed in violation of snow emergency rules, including address</a:t>
            </a:r>
            <a:endParaRPr lang="en-US" dirty="0"/>
          </a:p>
        </p:txBody>
      </p:sp>
    </p:spTree>
    <p:extLst>
      <p:ext uri="{BB962C8B-B14F-4D97-AF65-F5344CB8AC3E}">
        <p14:creationId xmlns:p14="http://schemas.microsoft.com/office/powerpoint/2010/main" val="8638869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it true?</a:t>
            </a:r>
            <a:endParaRPr lang="en-US" dirty="0"/>
          </a:p>
        </p:txBody>
      </p:sp>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7550" y="2147206"/>
            <a:ext cx="5238069" cy="3951911"/>
          </a:xfrm>
          <a:prstGeom prst="rect">
            <a:avLst/>
          </a:prstGeom>
        </p:spPr>
      </p:pic>
      <p:sp>
        <p:nvSpPr>
          <p:cNvPr id="5" name="TextBox 4"/>
          <p:cNvSpPr txBox="1"/>
          <p:nvPr/>
        </p:nvSpPr>
        <p:spPr>
          <a:xfrm>
            <a:off x="8495619" y="3216729"/>
            <a:ext cx="2656795" cy="1477328"/>
          </a:xfrm>
          <a:prstGeom prst="rect">
            <a:avLst/>
          </a:prstGeom>
          <a:noFill/>
        </p:spPr>
        <p:txBody>
          <a:bodyPr wrap="square" rtlCol="0">
            <a:spAutoFit/>
          </a:bodyPr>
          <a:lstStyle/>
          <a:p>
            <a:r>
              <a:rPr lang="en-US" dirty="0" smtClean="0"/>
              <a:t>Data: </a:t>
            </a:r>
          </a:p>
          <a:p>
            <a:pPr marL="285750" indent="-285750">
              <a:buFont typeface="Arial" panose="020B0604020202020204" pitchFamily="34" charset="0"/>
              <a:buChar char="•"/>
            </a:pPr>
            <a:r>
              <a:rPr lang="en-US" dirty="0" smtClean="0"/>
              <a:t>Hitting data by team for each game</a:t>
            </a:r>
          </a:p>
          <a:p>
            <a:pPr marL="285750" indent="-285750">
              <a:buFont typeface="Arial" panose="020B0604020202020204" pitchFamily="34" charset="0"/>
              <a:buChar char="•"/>
            </a:pPr>
            <a:r>
              <a:rPr lang="en-US" dirty="0" smtClean="0"/>
              <a:t>Weather data by day and start time of game</a:t>
            </a:r>
            <a:endParaRPr lang="en-US" dirty="0"/>
          </a:p>
        </p:txBody>
      </p:sp>
    </p:spTree>
    <p:extLst>
      <p:ext uri="{BB962C8B-B14F-4D97-AF65-F5344CB8AC3E}">
        <p14:creationId xmlns:p14="http://schemas.microsoft.com/office/powerpoint/2010/main" val="4734305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40" y="941615"/>
            <a:ext cx="5827259" cy="340340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3647" y="1517875"/>
            <a:ext cx="7648575" cy="360997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0899" y="660625"/>
            <a:ext cx="3284763" cy="754395"/>
          </a:xfrm>
          <a:prstGeom prst="rect">
            <a:avLst/>
          </a:prstGeom>
        </p:spPr>
      </p:pic>
      <p:sp>
        <p:nvSpPr>
          <p:cNvPr id="6" name="TextBox 5"/>
          <p:cNvSpPr txBox="1"/>
          <p:nvPr/>
        </p:nvSpPr>
        <p:spPr>
          <a:xfrm>
            <a:off x="2114549" y="5421086"/>
            <a:ext cx="5943600" cy="369332"/>
          </a:xfrm>
          <a:prstGeom prst="rect">
            <a:avLst/>
          </a:prstGeom>
          <a:noFill/>
        </p:spPr>
        <p:txBody>
          <a:bodyPr wrap="square" rtlCol="0">
            <a:spAutoFit/>
          </a:bodyPr>
          <a:lstStyle/>
          <a:p>
            <a:r>
              <a:rPr lang="en-US" dirty="0" smtClean="0"/>
              <a:t>Data: Number of departures and arrivals by airport, by date</a:t>
            </a:r>
            <a:endParaRPr lang="en-US" dirty="0"/>
          </a:p>
        </p:txBody>
      </p:sp>
    </p:spTree>
    <p:extLst>
      <p:ext uri="{BB962C8B-B14F-4D97-AF65-F5344CB8AC3E}">
        <p14:creationId xmlns:p14="http://schemas.microsoft.com/office/powerpoint/2010/main" val="13634985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all the examples, not just one</a:t>
            </a:r>
            <a:endParaRPr lang="en-US" dirty="0"/>
          </a:p>
        </p:txBody>
      </p:sp>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0736" y="2171700"/>
            <a:ext cx="5193209" cy="4167093"/>
          </a:xfrm>
          <a:prstGeom prst="rect">
            <a:avLst/>
          </a:prstGeom>
        </p:spPr>
      </p:pic>
      <p:sp>
        <p:nvSpPr>
          <p:cNvPr id="5" name="TextBox 4"/>
          <p:cNvSpPr txBox="1"/>
          <p:nvPr/>
        </p:nvSpPr>
        <p:spPr>
          <a:xfrm>
            <a:off x="8441871" y="2939143"/>
            <a:ext cx="2454727" cy="369332"/>
          </a:xfrm>
          <a:prstGeom prst="rect">
            <a:avLst/>
          </a:prstGeom>
          <a:noFill/>
        </p:spPr>
        <p:txBody>
          <a:bodyPr wrap="square" rtlCol="0">
            <a:spAutoFit/>
          </a:bodyPr>
          <a:lstStyle/>
          <a:p>
            <a:r>
              <a:rPr lang="en-US" dirty="0" smtClean="0"/>
              <a:t>Data: IRS 990 forms</a:t>
            </a:r>
            <a:endParaRPr lang="en-US" dirty="0"/>
          </a:p>
        </p:txBody>
      </p:sp>
    </p:spTree>
    <p:extLst>
      <p:ext uri="{BB962C8B-B14F-4D97-AF65-F5344CB8AC3E}">
        <p14:creationId xmlns:p14="http://schemas.microsoft.com/office/powerpoint/2010/main" val="27597051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182" y="528636"/>
            <a:ext cx="6173561" cy="5437891"/>
          </a:xfrm>
          <a:prstGeom prst="rect">
            <a:avLst/>
          </a:prstGeom>
        </p:spPr>
      </p:pic>
      <p:sp>
        <p:nvSpPr>
          <p:cNvPr id="4" name="TextBox 3"/>
          <p:cNvSpPr txBox="1"/>
          <p:nvPr/>
        </p:nvSpPr>
        <p:spPr>
          <a:xfrm>
            <a:off x="8123464" y="1861457"/>
            <a:ext cx="2751365" cy="369332"/>
          </a:xfrm>
          <a:prstGeom prst="rect">
            <a:avLst/>
          </a:prstGeom>
          <a:noFill/>
        </p:spPr>
        <p:txBody>
          <a:bodyPr wrap="square" rtlCol="0">
            <a:spAutoFit/>
          </a:bodyPr>
          <a:lstStyle/>
          <a:p>
            <a:r>
              <a:rPr lang="en-US" dirty="0" smtClean="0"/>
              <a:t>Data: Death certificate data</a:t>
            </a:r>
            <a:endParaRPr lang="en-US" dirty="0"/>
          </a:p>
        </p:txBody>
      </p:sp>
    </p:spTree>
    <p:extLst>
      <p:ext uri="{BB962C8B-B14F-4D97-AF65-F5344CB8AC3E}">
        <p14:creationId xmlns:p14="http://schemas.microsoft.com/office/powerpoint/2010/main" val="11574461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 deeper</a:t>
            </a:r>
            <a:endParaRPr lang="en-US" dirty="0"/>
          </a:p>
        </p:txBody>
      </p:sp>
      <p:pic>
        <p:nvPicPr>
          <p:cNvPr id="6" name="Picture 5">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2" y="3345313"/>
            <a:ext cx="4656223" cy="146316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7128" y="2285999"/>
            <a:ext cx="4479469" cy="408070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5402" y="2515993"/>
            <a:ext cx="3113312" cy="715019"/>
          </a:xfrm>
          <a:prstGeom prst="rect">
            <a:avLst/>
          </a:prstGeom>
        </p:spPr>
      </p:pic>
      <p:sp>
        <p:nvSpPr>
          <p:cNvPr id="9" name="TextBox 8"/>
          <p:cNvSpPr txBox="1"/>
          <p:nvPr/>
        </p:nvSpPr>
        <p:spPr>
          <a:xfrm>
            <a:off x="1295402" y="5038474"/>
            <a:ext cx="4090308" cy="369332"/>
          </a:xfrm>
          <a:prstGeom prst="rect">
            <a:avLst/>
          </a:prstGeom>
          <a:noFill/>
        </p:spPr>
        <p:txBody>
          <a:bodyPr wrap="square" rtlCol="0">
            <a:spAutoFit/>
          </a:bodyPr>
          <a:lstStyle/>
          <a:p>
            <a:r>
              <a:rPr lang="en-US" dirty="0" smtClean="0"/>
              <a:t>Data: County sheriff’s sales records</a:t>
            </a:r>
            <a:endParaRPr lang="en-US" dirty="0"/>
          </a:p>
        </p:txBody>
      </p:sp>
    </p:spTree>
    <p:extLst>
      <p:ext uri="{BB962C8B-B14F-4D97-AF65-F5344CB8AC3E}">
        <p14:creationId xmlns:p14="http://schemas.microsoft.com/office/powerpoint/2010/main" val="24033465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132" y="1453243"/>
            <a:ext cx="6368546" cy="4770310"/>
          </a:xfrm>
          <a:prstGeom prst="rect">
            <a:avLst/>
          </a:prstGeom>
        </p:spPr>
      </p:pic>
      <p:pic>
        <p:nvPicPr>
          <p:cNvPr id="5" name="Picture 4">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3770" y="759957"/>
            <a:ext cx="4220106" cy="4244749"/>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7146" y="538843"/>
            <a:ext cx="2842533" cy="652831"/>
          </a:xfrm>
          <a:prstGeom prst="rect">
            <a:avLst/>
          </a:prstGeom>
        </p:spPr>
      </p:pic>
      <p:sp>
        <p:nvSpPr>
          <p:cNvPr id="7" name="TextBox 6"/>
          <p:cNvSpPr txBox="1"/>
          <p:nvPr/>
        </p:nvSpPr>
        <p:spPr>
          <a:xfrm>
            <a:off x="7633607" y="5192486"/>
            <a:ext cx="3045279" cy="923330"/>
          </a:xfrm>
          <a:prstGeom prst="rect">
            <a:avLst/>
          </a:prstGeom>
          <a:noFill/>
        </p:spPr>
        <p:txBody>
          <a:bodyPr wrap="square" rtlCol="0">
            <a:spAutoFit/>
          </a:bodyPr>
          <a:lstStyle/>
          <a:p>
            <a:r>
              <a:rPr lang="en-US" dirty="0" smtClean="0"/>
              <a:t>Data: The DEA’s ARCOS data tracking legal distribution of controlled substances</a:t>
            </a:r>
            <a:endParaRPr lang="en-US" dirty="0"/>
          </a:p>
        </p:txBody>
      </p:sp>
    </p:spTree>
    <p:extLst>
      <p:ext uri="{BB962C8B-B14F-4D97-AF65-F5344CB8AC3E}">
        <p14:creationId xmlns:p14="http://schemas.microsoft.com/office/powerpoint/2010/main" val="4129762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data journalism?</a:t>
            </a:r>
            <a:endParaRPr lang="en-US" dirty="0"/>
          </a:p>
        </p:txBody>
      </p:sp>
      <p:sp>
        <p:nvSpPr>
          <p:cNvPr id="5" name="Text Placeholder 4"/>
          <p:cNvSpPr>
            <a:spLocks noGrp="1"/>
          </p:cNvSpPr>
          <p:nvPr>
            <p:ph type="body" idx="1"/>
          </p:nvPr>
        </p:nvSpPr>
        <p:spPr/>
        <p:txBody>
          <a:bodyPr/>
          <a:lstStyle/>
          <a:p>
            <a:r>
              <a:rPr lang="en-US" dirty="0"/>
              <a:t>(a.k.a. Computer-Assisted Reporting)</a:t>
            </a:r>
          </a:p>
          <a:p>
            <a:endParaRPr lang="en-US" dirty="0"/>
          </a:p>
        </p:txBody>
      </p:sp>
    </p:spTree>
    <p:extLst>
      <p:ext uri="{BB962C8B-B14F-4D97-AF65-F5344CB8AC3E}">
        <p14:creationId xmlns:p14="http://schemas.microsoft.com/office/powerpoint/2010/main" val="683592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Improve beat reporting</a:t>
            </a:r>
            <a:endParaRPr lang="en-US" dirty="0"/>
          </a:p>
        </p:txBody>
      </p:sp>
      <p:pic>
        <p:nvPicPr>
          <p:cNvPr id="5" name="Picture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214" y="2106958"/>
            <a:ext cx="4229780" cy="4151673"/>
          </a:xfrm>
          <a:prstGeom prst="rect">
            <a:avLst/>
          </a:prstGeom>
        </p:spPr>
      </p:pic>
      <p:pic>
        <p:nvPicPr>
          <p:cNvPr id="6" name="Picture 5">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3170" y="2106958"/>
            <a:ext cx="3979469" cy="4254186"/>
          </a:xfrm>
          <a:prstGeom prst="rect">
            <a:avLst/>
          </a:prstGeom>
        </p:spPr>
      </p:pic>
      <p:sp>
        <p:nvSpPr>
          <p:cNvPr id="7" name="TextBox 6"/>
          <p:cNvSpPr txBox="1"/>
          <p:nvPr/>
        </p:nvSpPr>
        <p:spPr>
          <a:xfrm>
            <a:off x="5298534" y="2735035"/>
            <a:ext cx="1841164" cy="923330"/>
          </a:xfrm>
          <a:prstGeom prst="rect">
            <a:avLst/>
          </a:prstGeom>
          <a:noFill/>
        </p:spPr>
        <p:txBody>
          <a:bodyPr wrap="square" rtlCol="0">
            <a:spAutoFit/>
          </a:bodyPr>
          <a:lstStyle/>
          <a:p>
            <a:pPr algn="ctr"/>
            <a:r>
              <a:rPr lang="en-US" dirty="0" smtClean="0">
                <a:hlinkClick r:id="rId7"/>
              </a:rPr>
              <a:t>Mila </a:t>
            </a:r>
            <a:r>
              <a:rPr lang="en-US" dirty="0" err="1" smtClean="0">
                <a:hlinkClick r:id="rId7"/>
              </a:rPr>
              <a:t>Koumpilova</a:t>
            </a:r>
            <a:endParaRPr lang="en-US" dirty="0" smtClean="0"/>
          </a:p>
          <a:p>
            <a:pPr algn="ctr"/>
            <a:r>
              <a:rPr lang="en-US" dirty="0" smtClean="0"/>
              <a:t>Pioneer Press</a:t>
            </a:r>
          </a:p>
          <a:p>
            <a:pPr algn="ctr"/>
            <a:r>
              <a:rPr lang="en-US" dirty="0" smtClean="0"/>
              <a:t>Education</a:t>
            </a:r>
            <a:endParaRPr lang="en-US" dirty="0"/>
          </a:p>
        </p:txBody>
      </p:sp>
    </p:spTree>
    <p:extLst>
      <p:ext uri="{BB962C8B-B14F-4D97-AF65-F5344CB8AC3E}">
        <p14:creationId xmlns:p14="http://schemas.microsoft.com/office/powerpoint/2010/main" val="712786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 big events into context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601" y="2676071"/>
            <a:ext cx="5865621" cy="2989943"/>
          </a:xfrm>
          <a:prstGeom prst="rect">
            <a:avLst/>
          </a:prstGeom>
        </p:spPr>
      </p:pic>
      <p:sp>
        <p:nvSpPr>
          <p:cNvPr id="4" name="TextBox 3"/>
          <p:cNvSpPr txBox="1"/>
          <p:nvPr/>
        </p:nvSpPr>
        <p:spPr>
          <a:xfrm>
            <a:off x="7851319" y="3175907"/>
            <a:ext cx="3045279" cy="646331"/>
          </a:xfrm>
          <a:prstGeom prst="rect">
            <a:avLst/>
          </a:prstGeom>
          <a:noFill/>
        </p:spPr>
        <p:txBody>
          <a:bodyPr wrap="square" rtlCol="0">
            <a:spAutoFit/>
          </a:bodyPr>
          <a:lstStyle/>
          <a:p>
            <a:r>
              <a:rPr lang="en-US" dirty="0" smtClean="0"/>
              <a:t>Data: National Bridge Inventory (or state version)</a:t>
            </a:r>
            <a:endParaRPr lang="en-US" dirty="0"/>
          </a:p>
        </p:txBody>
      </p:sp>
    </p:spTree>
    <p:extLst>
      <p:ext uri="{BB962C8B-B14F-4D97-AF65-F5344CB8AC3E}">
        <p14:creationId xmlns:p14="http://schemas.microsoft.com/office/powerpoint/2010/main" val="28912999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6863" y="881062"/>
            <a:ext cx="8018689" cy="5002135"/>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20254" y="1038470"/>
            <a:ext cx="2156647" cy="617273"/>
          </a:xfrm>
          <a:prstGeom prst="rect">
            <a:avLst/>
          </a:prstGeom>
        </p:spPr>
      </p:pic>
      <p:sp>
        <p:nvSpPr>
          <p:cNvPr id="5" name="TextBox 4"/>
          <p:cNvSpPr txBox="1"/>
          <p:nvPr/>
        </p:nvSpPr>
        <p:spPr>
          <a:xfrm>
            <a:off x="9320254" y="2277836"/>
            <a:ext cx="2011775" cy="1754326"/>
          </a:xfrm>
          <a:prstGeom prst="rect">
            <a:avLst/>
          </a:prstGeom>
          <a:noFill/>
        </p:spPr>
        <p:txBody>
          <a:bodyPr wrap="square" rtlCol="0">
            <a:spAutoFit/>
          </a:bodyPr>
          <a:lstStyle/>
          <a:p>
            <a:r>
              <a:rPr lang="en-US" dirty="0" smtClean="0"/>
              <a:t>Data:</a:t>
            </a:r>
            <a:endParaRPr lang="en-US" dirty="0"/>
          </a:p>
          <a:p>
            <a:pPr marL="285750" indent="-285750">
              <a:buFont typeface="Arial" panose="020B0604020202020204" pitchFamily="34" charset="0"/>
              <a:buChar char="•"/>
            </a:pPr>
            <a:r>
              <a:rPr lang="en-US" dirty="0" smtClean="0"/>
              <a:t>FBI data</a:t>
            </a:r>
          </a:p>
          <a:p>
            <a:pPr marL="285750" indent="-285750">
              <a:buFont typeface="Arial" panose="020B0604020202020204" pitchFamily="34" charset="0"/>
              <a:buChar char="•"/>
            </a:pPr>
            <a:r>
              <a:rPr lang="en-US" dirty="0" smtClean="0"/>
              <a:t>Media reports</a:t>
            </a:r>
          </a:p>
          <a:p>
            <a:pPr marL="285750" indent="-285750">
              <a:buFont typeface="Arial" panose="020B0604020202020204" pitchFamily="34" charset="0"/>
              <a:buChar char="•"/>
            </a:pPr>
            <a:r>
              <a:rPr lang="en-US" dirty="0" smtClean="0"/>
              <a:t>Local police records</a:t>
            </a:r>
            <a:br>
              <a:rPr lang="en-US" dirty="0" smtClean="0"/>
            </a:br>
            <a:endParaRPr lang="en-US" dirty="0"/>
          </a:p>
        </p:txBody>
      </p:sp>
    </p:spTree>
    <p:extLst>
      <p:ext uri="{BB962C8B-B14F-4D97-AF65-F5344CB8AC3E}">
        <p14:creationId xmlns:p14="http://schemas.microsoft.com/office/powerpoint/2010/main" val="24145311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Engage readers</a:t>
            </a:r>
            <a:endParaRPr lang="en-US" dirty="0"/>
          </a:p>
        </p:txBody>
      </p:sp>
      <p:pic>
        <p:nvPicPr>
          <p:cNvPr id="5" name="Picture 4">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2" y="2566888"/>
            <a:ext cx="5166808" cy="1722269"/>
          </a:xfrm>
          <a:prstGeom prst="rect">
            <a:avLst/>
          </a:prstGeom>
        </p:spPr>
      </p:pic>
      <p:pic>
        <p:nvPicPr>
          <p:cNvPr id="6" name="Picture 5">
            <a:hlinkClick r:id="rId3"/>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2990" y="2182212"/>
            <a:ext cx="4422686" cy="4110105"/>
          </a:xfrm>
          <a:prstGeom prst="rect">
            <a:avLst/>
          </a:prstGeom>
        </p:spPr>
      </p:pic>
      <p:sp>
        <p:nvSpPr>
          <p:cNvPr id="7" name="TextBox 6"/>
          <p:cNvSpPr txBox="1"/>
          <p:nvPr/>
        </p:nvSpPr>
        <p:spPr>
          <a:xfrm>
            <a:off x="1543050" y="4482193"/>
            <a:ext cx="3698421" cy="646331"/>
          </a:xfrm>
          <a:prstGeom prst="rect">
            <a:avLst/>
          </a:prstGeom>
          <a:noFill/>
        </p:spPr>
        <p:txBody>
          <a:bodyPr wrap="square" rtlCol="0">
            <a:spAutoFit/>
          </a:bodyPr>
          <a:lstStyle/>
          <a:p>
            <a:r>
              <a:rPr lang="en-US" dirty="0" smtClean="0"/>
              <a:t>Data: premiums for health insurance policies available in new exchanges </a:t>
            </a:r>
            <a:endParaRPr lang="en-US" dirty="0"/>
          </a:p>
        </p:txBody>
      </p:sp>
    </p:spTree>
    <p:extLst>
      <p:ext uri="{BB962C8B-B14F-4D97-AF65-F5344CB8AC3E}">
        <p14:creationId xmlns:p14="http://schemas.microsoft.com/office/powerpoint/2010/main" val="36279910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8577" y="530678"/>
            <a:ext cx="6304757" cy="5633358"/>
          </a:xfrm>
          <a:prstGeom prst="rect">
            <a:avLst/>
          </a:prstGeom>
        </p:spPr>
      </p:pic>
    </p:spTree>
    <p:extLst>
      <p:ext uri="{BB962C8B-B14F-4D97-AF65-F5344CB8AC3E}">
        <p14:creationId xmlns:p14="http://schemas.microsoft.com/office/powerpoint/2010/main" val="1574764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Managing/Editing data journalism</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08084349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Do you want surgeons?</a:t>
            </a:r>
            <a:endParaRPr lang="en-US" sz="4800" dirty="0"/>
          </a:p>
        </p:txBody>
      </p:sp>
      <p:sp>
        <p:nvSpPr>
          <p:cNvPr id="10" name="Text Placeholder 9"/>
          <p:cNvSpPr>
            <a:spLocks noGrp="1"/>
          </p:cNvSpPr>
          <p:nvPr>
            <p:ph type="body" sz="half" idx="2"/>
          </p:nvPr>
        </p:nvSpPr>
        <p:spPr/>
        <p:txBody>
          <a:bodyPr/>
          <a:lstStyle/>
          <a:p>
            <a:endParaRPr lang="en-US" dirty="0"/>
          </a:p>
        </p:txBody>
      </p:sp>
      <p:pic>
        <p:nvPicPr>
          <p:cNvPr id="15" name="Picture Placeholder 14"/>
          <p:cNvPicPr>
            <a:picLocks noGrp="1" noChangeAspect="1"/>
          </p:cNvPicPr>
          <p:nvPr>
            <p:ph type="pic" idx="1"/>
          </p:nvPr>
        </p:nvPicPr>
        <p:blipFill>
          <a:blip r:embed="rId2">
            <a:extLst>
              <a:ext uri="{28A0092B-C50C-407E-A947-70E740481C1C}">
                <a14:useLocalDpi xmlns:a14="http://schemas.microsoft.com/office/drawing/2010/main" val="0"/>
              </a:ext>
            </a:extLst>
          </a:blip>
          <a:srcRect l="26925" r="26925"/>
          <a:stretch>
            <a:fillRect/>
          </a:stretch>
        </p:blipFill>
        <p:spPr/>
      </p:pic>
    </p:spTree>
    <p:extLst>
      <p:ext uri="{BB962C8B-B14F-4D97-AF65-F5344CB8AC3E}">
        <p14:creationId xmlns:p14="http://schemas.microsoft.com/office/powerpoint/2010/main" val="32519741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Encouraging reporters to use data</a:t>
            </a:r>
            <a:endParaRPr lang="en-US" dirty="0"/>
          </a:p>
        </p:txBody>
      </p:sp>
      <p:sp>
        <p:nvSpPr>
          <p:cNvPr id="5" name="Content Placeholder 4"/>
          <p:cNvSpPr>
            <a:spLocks noGrp="1"/>
          </p:cNvSpPr>
          <p:nvPr>
            <p:ph sz="half" idx="1"/>
          </p:nvPr>
        </p:nvSpPr>
        <p:spPr/>
        <p:txBody>
          <a:bodyPr/>
          <a:lstStyle/>
          <a:p>
            <a:r>
              <a:rPr lang="en-US" dirty="0" smtClean="0"/>
              <a:t>Seek candidates with data experience</a:t>
            </a:r>
          </a:p>
          <a:p>
            <a:r>
              <a:rPr lang="en-US" dirty="0" smtClean="0"/>
              <a:t>Seek out training – free online courses, DFM training, IRE</a:t>
            </a:r>
          </a:p>
          <a:p>
            <a:r>
              <a:rPr lang="en-US" dirty="0" smtClean="0"/>
              <a:t>Push for data presentation</a:t>
            </a:r>
            <a:endParaRPr lang="en-US" dirty="0"/>
          </a:p>
        </p:txBody>
      </p:sp>
      <p:sp>
        <p:nvSpPr>
          <p:cNvPr id="6" name="Content Placeholder 5"/>
          <p:cNvSpPr>
            <a:spLocks noGrp="1"/>
          </p:cNvSpPr>
          <p:nvPr>
            <p:ph sz="half" idx="2"/>
          </p:nvPr>
        </p:nvSpPr>
        <p:spPr/>
        <p:txBody>
          <a:bodyPr/>
          <a:lstStyle/>
          <a:p>
            <a:r>
              <a:rPr lang="en-US" dirty="0" smtClean="0"/>
              <a:t>Beat development: what data sources are on your beat?</a:t>
            </a:r>
          </a:p>
          <a:p>
            <a:r>
              <a:rPr lang="en-US" dirty="0" smtClean="0"/>
              <a:t>Story ideas: What data are you going to use?</a:t>
            </a:r>
          </a:p>
          <a:p>
            <a:r>
              <a:rPr lang="en-US" dirty="0" smtClean="0"/>
              <a:t>Frame story ideas as questions, not nouns</a:t>
            </a:r>
            <a:endParaRPr lang="en-US" dirty="0"/>
          </a:p>
        </p:txBody>
      </p:sp>
    </p:spTree>
    <p:extLst>
      <p:ext uri="{BB962C8B-B14F-4D97-AF65-F5344CB8AC3E}">
        <p14:creationId xmlns:p14="http://schemas.microsoft.com/office/powerpoint/2010/main" val="1379067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3110594" y="1290266"/>
            <a:ext cx="4946222" cy="4239618"/>
          </a:xfrm>
        </p:spPr>
      </p:pic>
    </p:spTree>
    <p:extLst>
      <p:ext uri="{BB962C8B-B14F-4D97-AF65-F5344CB8AC3E}">
        <p14:creationId xmlns:p14="http://schemas.microsoft.com/office/powerpoint/2010/main" val="23095939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is a source</a:t>
            </a:r>
            <a:endParaRPr lang="en-US" dirty="0"/>
          </a:p>
        </p:txBody>
      </p:sp>
      <p:sp>
        <p:nvSpPr>
          <p:cNvPr id="6" name="Text Placeholder 5"/>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85225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a better watchdog</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1810" y="2785382"/>
            <a:ext cx="3078900" cy="561974"/>
          </a:xfrm>
          <a:prstGeom prst="rect">
            <a:avLst/>
          </a:prstGeom>
        </p:spPr>
      </p:pic>
      <p:sp>
        <p:nvSpPr>
          <p:cNvPr id="6" name="TextBox 5"/>
          <p:cNvSpPr txBox="1"/>
          <p:nvPr/>
        </p:nvSpPr>
        <p:spPr>
          <a:xfrm>
            <a:off x="7411810" y="3690257"/>
            <a:ext cx="3224893" cy="923330"/>
          </a:xfrm>
          <a:prstGeom prst="rect">
            <a:avLst/>
          </a:prstGeom>
          <a:noFill/>
        </p:spPr>
        <p:txBody>
          <a:bodyPr wrap="square" rtlCol="0">
            <a:spAutoFit/>
          </a:bodyPr>
          <a:lstStyle/>
          <a:p>
            <a:r>
              <a:rPr lang="en-US" dirty="0" smtClean="0"/>
              <a:t>Data: Internet history for all county employees</a:t>
            </a:r>
          </a:p>
          <a:p>
            <a:endParaRPr lang="en-US" dirty="0"/>
          </a:p>
        </p:txBody>
      </p:sp>
      <p:pic>
        <p:nvPicPr>
          <p:cNvPr id="7" name="Picture 6">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1" y="2623364"/>
            <a:ext cx="6149759" cy="2746304"/>
          </a:xfrm>
          <a:prstGeom prst="rect">
            <a:avLst/>
          </a:prstGeom>
        </p:spPr>
      </p:pic>
    </p:spTree>
    <p:extLst>
      <p:ext uri="{BB962C8B-B14F-4D97-AF65-F5344CB8AC3E}">
        <p14:creationId xmlns:p14="http://schemas.microsoft.com/office/powerpoint/2010/main" val="31739787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10443" y="746977"/>
            <a:ext cx="8058150" cy="5374786"/>
          </a:xfrm>
          <a:prstGeom prst="rect">
            <a:avLst/>
          </a:prstGeom>
        </p:spPr>
      </p:pic>
      <p:sp>
        <p:nvSpPr>
          <p:cNvPr id="3" name="Title 2"/>
          <p:cNvSpPr>
            <a:spLocks noGrp="1"/>
          </p:cNvSpPr>
          <p:nvPr>
            <p:ph type="title" idx="4294967295"/>
          </p:nvPr>
        </p:nvSpPr>
        <p:spPr>
          <a:xfrm>
            <a:off x="1138918" y="762434"/>
            <a:ext cx="9601200" cy="1303337"/>
          </a:xfrm>
        </p:spPr>
        <p:txBody>
          <a:bodyPr>
            <a:normAutofit/>
          </a:bodyPr>
          <a:lstStyle/>
          <a:p>
            <a:r>
              <a:rPr lang="en-US" sz="4000" b="1" dirty="0" smtClean="0"/>
              <a:t>Data should not be your only source</a:t>
            </a:r>
            <a:endParaRPr lang="en-US" sz="4000" b="1" dirty="0"/>
          </a:p>
        </p:txBody>
      </p:sp>
    </p:spTree>
    <p:extLst>
      <p:ext uri="{BB962C8B-B14F-4D97-AF65-F5344CB8AC3E}">
        <p14:creationId xmlns:p14="http://schemas.microsoft.com/office/powerpoint/2010/main" val="23062136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1415" y="913493"/>
            <a:ext cx="5131707" cy="5116918"/>
          </a:xfrm>
          <a:prstGeom prst="rect">
            <a:avLst/>
          </a:prstGeom>
        </p:spPr>
      </p:pic>
      <p:sp>
        <p:nvSpPr>
          <p:cNvPr id="7" name="Title 6"/>
          <p:cNvSpPr>
            <a:spLocks noGrp="1"/>
          </p:cNvSpPr>
          <p:nvPr>
            <p:ph type="title" idx="4294967295"/>
          </p:nvPr>
        </p:nvSpPr>
        <p:spPr>
          <a:xfrm>
            <a:off x="1496291" y="913493"/>
            <a:ext cx="9601200" cy="1303337"/>
          </a:xfrm>
        </p:spPr>
        <p:txBody>
          <a:bodyPr>
            <a:normAutofit fontScale="90000"/>
          </a:bodyPr>
          <a:lstStyle/>
          <a:p>
            <a:r>
              <a:rPr lang="en-US" sz="4000" dirty="0"/>
              <a:t>If you ask wrong question, you’ll get wrong answer</a:t>
            </a:r>
            <a:r>
              <a:rPr lang="en-US" dirty="0"/>
              <a:t/>
            </a:r>
            <a:br>
              <a:rPr lang="en-US" dirty="0"/>
            </a:br>
            <a:endParaRPr lang="en-US" dirty="0"/>
          </a:p>
        </p:txBody>
      </p:sp>
    </p:spTree>
    <p:extLst>
      <p:ext uri="{BB962C8B-B14F-4D97-AF65-F5344CB8AC3E}">
        <p14:creationId xmlns:p14="http://schemas.microsoft.com/office/powerpoint/2010/main" val="34234650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6946" y="1623350"/>
            <a:ext cx="6234545" cy="4667330"/>
          </a:xfrm>
          <a:prstGeom prst="rect">
            <a:avLst/>
          </a:prstGeom>
        </p:spPr>
      </p:pic>
      <p:sp>
        <p:nvSpPr>
          <p:cNvPr id="5" name="Title 6"/>
          <p:cNvSpPr txBox="1">
            <a:spLocks/>
          </p:cNvSpPr>
          <p:nvPr/>
        </p:nvSpPr>
        <p:spPr>
          <a:xfrm>
            <a:off x="1321723" y="880242"/>
            <a:ext cx="9601200" cy="1303337"/>
          </a:xfrm>
          <a:prstGeom prst="rect">
            <a:avLst/>
          </a:prstGeom>
          <a:effectLst/>
        </p:spPr>
        <p:txBody>
          <a:bodyPr vert="horz" lIns="91440" tIns="45720" rIns="91440" bIns="45720" rtlCol="0" anchor="ctr">
            <a:normAutofit fontScale="9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If something doesn’t seem quite right, check it out</a:t>
            </a:r>
            <a:r>
              <a:rPr lang="en-US" dirty="0" smtClean="0"/>
              <a:t/>
            </a:r>
            <a:br>
              <a:rPr lang="en-US" dirty="0" smtClean="0"/>
            </a:br>
            <a:endParaRPr lang="en-US" dirty="0"/>
          </a:p>
        </p:txBody>
      </p:sp>
    </p:spTree>
    <p:extLst>
      <p:ext uri="{BB962C8B-B14F-4D97-AF65-F5344CB8AC3E}">
        <p14:creationId xmlns:p14="http://schemas.microsoft.com/office/powerpoint/2010/main" val="40944226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4265" y="1905680"/>
            <a:ext cx="5404757" cy="4229222"/>
          </a:xfrm>
          <a:prstGeom prst="rect">
            <a:avLst/>
          </a:prstGeom>
        </p:spPr>
      </p:pic>
      <p:sp>
        <p:nvSpPr>
          <p:cNvPr id="3" name="Title 6"/>
          <p:cNvSpPr txBox="1">
            <a:spLocks/>
          </p:cNvSpPr>
          <p:nvPr/>
        </p:nvSpPr>
        <p:spPr>
          <a:xfrm>
            <a:off x="1235034" y="913493"/>
            <a:ext cx="9601200" cy="1303337"/>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Data can be misleading….</a:t>
            </a:r>
            <a:r>
              <a:rPr lang="en-US" dirty="0" smtClean="0"/>
              <a:t/>
            </a:r>
            <a:br>
              <a:rPr lang="en-US" dirty="0" smtClean="0"/>
            </a:br>
            <a:endParaRPr lang="en-US" dirty="0"/>
          </a:p>
        </p:txBody>
      </p:sp>
    </p:spTree>
    <p:extLst>
      <p:ext uri="{BB962C8B-B14F-4D97-AF65-F5344CB8AC3E}">
        <p14:creationId xmlns:p14="http://schemas.microsoft.com/office/powerpoint/2010/main" val="29312263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0351" y="1406298"/>
            <a:ext cx="6383100" cy="4787325"/>
          </a:xfrm>
          <a:prstGeom prst="rect">
            <a:avLst/>
          </a:prstGeom>
        </p:spPr>
      </p:pic>
      <p:sp>
        <p:nvSpPr>
          <p:cNvPr id="3" name="Title 6"/>
          <p:cNvSpPr txBox="1">
            <a:spLocks/>
          </p:cNvSpPr>
          <p:nvPr/>
        </p:nvSpPr>
        <p:spPr>
          <a:xfrm>
            <a:off x="1284020" y="684893"/>
            <a:ext cx="9601200" cy="1303337"/>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Data can only tell you what it knows</a:t>
            </a:r>
            <a:r>
              <a:rPr lang="en-US" dirty="0" smtClean="0"/>
              <a:t/>
            </a:r>
            <a:br>
              <a:rPr lang="en-US" dirty="0" smtClean="0"/>
            </a:br>
            <a:endParaRPr lang="en-US" dirty="0"/>
          </a:p>
        </p:txBody>
      </p:sp>
    </p:spTree>
    <p:extLst>
      <p:ext uri="{BB962C8B-B14F-4D97-AF65-F5344CB8AC3E}">
        <p14:creationId xmlns:p14="http://schemas.microsoft.com/office/powerpoint/2010/main" val="26365910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298" y="1732870"/>
            <a:ext cx="5959537" cy="3965801"/>
          </a:xfrm>
          <a:prstGeom prst="rect">
            <a:avLst/>
          </a:prstGeom>
        </p:spPr>
      </p:pic>
      <p:sp>
        <p:nvSpPr>
          <p:cNvPr id="3" name="Title 6"/>
          <p:cNvSpPr txBox="1">
            <a:spLocks/>
          </p:cNvSpPr>
          <p:nvPr/>
        </p:nvSpPr>
        <p:spPr>
          <a:xfrm>
            <a:off x="1169720" y="554264"/>
            <a:ext cx="9601200" cy="1303337"/>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It will often lead you to more questions…</a:t>
            </a:r>
            <a:endParaRPr lang="en-US" dirty="0"/>
          </a:p>
        </p:txBody>
      </p:sp>
    </p:spTree>
    <p:extLst>
      <p:ext uri="{BB962C8B-B14F-4D97-AF65-F5344CB8AC3E}">
        <p14:creationId xmlns:p14="http://schemas.microsoft.com/office/powerpoint/2010/main" val="11587080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 a data-driven story</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453350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txBox="1">
            <a:spLocks/>
          </p:cNvSpPr>
          <p:nvPr/>
        </p:nvSpPr>
        <p:spPr>
          <a:xfrm>
            <a:off x="1169720" y="554264"/>
            <a:ext cx="9601200" cy="1303337"/>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Back up findings with shoe-leather reporting</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4186" y="2084614"/>
            <a:ext cx="3810000" cy="2933700"/>
          </a:xfrm>
          <a:prstGeom prst="rect">
            <a:avLst/>
          </a:prstGeom>
        </p:spPr>
      </p:pic>
    </p:spTree>
    <p:extLst>
      <p:ext uri="{BB962C8B-B14F-4D97-AF65-F5344CB8AC3E}">
        <p14:creationId xmlns:p14="http://schemas.microsoft.com/office/powerpoint/2010/main" val="167073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Seek outside advice</a:t>
            </a:r>
            <a:endParaRPr lang="en-US" dirty="0"/>
          </a:p>
        </p:txBody>
      </p:sp>
      <p:sp>
        <p:nvSpPr>
          <p:cNvPr id="3" name="Content Placeholder 2"/>
          <p:cNvSpPr>
            <a:spLocks noGrp="1"/>
          </p:cNvSpPr>
          <p:nvPr>
            <p:ph sz="half" idx="1"/>
          </p:nvPr>
        </p:nvSpPr>
        <p:spPr/>
        <p:txBody>
          <a:bodyPr/>
          <a:lstStyle/>
          <a:p>
            <a:r>
              <a:rPr lang="en-US" dirty="0" smtClean="0"/>
              <a:t>Have experts on the topic reviewed the methodology and findings?</a:t>
            </a:r>
            <a:endParaRPr lang="en-US" dirty="0"/>
          </a:p>
        </p:txBody>
      </p:sp>
      <p:sp>
        <p:nvSpPr>
          <p:cNvPr id="4" name="Content Placeholder 3"/>
          <p:cNvSpPr>
            <a:spLocks noGrp="1"/>
          </p:cNvSpPr>
          <p:nvPr>
            <p:ph sz="half" idx="2"/>
          </p:nvPr>
        </p:nvSpPr>
        <p:spPr/>
        <p:txBody>
          <a:bodyPr/>
          <a:lstStyle/>
          <a:p>
            <a:r>
              <a:rPr lang="en-US" dirty="0" smtClean="0"/>
              <a:t>Have critics reviewed the findings?</a:t>
            </a:r>
            <a:endParaRPr lang="en-US" dirty="0"/>
          </a:p>
        </p:txBody>
      </p:sp>
    </p:spTree>
    <p:extLst>
      <p:ext uri="{BB962C8B-B14F-4D97-AF65-F5344CB8AC3E}">
        <p14:creationId xmlns:p14="http://schemas.microsoft.com/office/powerpoint/2010/main" val="29998045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0875" y="1906485"/>
            <a:ext cx="4761139" cy="4328308"/>
          </a:xfrm>
          <a:prstGeom prst="rect">
            <a:avLst/>
          </a:prstGeom>
        </p:spPr>
      </p:pic>
      <p:sp>
        <p:nvSpPr>
          <p:cNvPr id="6" name="Title 6"/>
          <p:cNvSpPr txBox="1">
            <a:spLocks/>
          </p:cNvSpPr>
          <p:nvPr/>
        </p:nvSpPr>
        <p:spPr>
          <a:xfrm>
            <a:off x="1169720" y="554264"/>
            <a:ext cx="9601200" cy="1303337"/>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Re-run analysis and check the math</a:t>
            </a:r>
            <a:endParaRPr lang="en-US" dirty="0"/>
          </a:p>
        </p:txBody>
      </p:sp>
    </p:spTree>
    <p:extLst>
      <p:ext uri="{BB962C8B-B14F-4D97-AF65-F5344CB8AC3E}">
        <p14:creationId xmlns:p14="http://schemas.microsoft.com/office/powerpoint/2010/main" val="12534527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9839" y="2286680"/>
            <a:ext cx="4947311" cy="333034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37625" y="2384460"/>
            <a:ext cx="3449411" cy="792209"/>
          </a:xfrm>
          <a:prstGeom prst="rect">
            <a:avLst/>
          </a:prstGeom>
        </p:spPr>
      </p:pic>
      <p:pic>
        <p:nvPicPr>
          <p:cNvPr id="6" name="Picture 5">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24200" y="786493"/>
            <a:ext cx="6057900" cy="952500"/>
          </a:xfrm>
          <a:prstGeom prst="rect">
            <a:avLst/>
          </a:prstGeom>
        </p:spPr>
      </p:pic>
      <p:sp>
        <p:nvSpPr>
          <p:cNvPr id="7" name="TextBox 6"/>
          <p:cNvSpPr txBox="1"/>
          <p:nvPr/>
        </p:nvSpPr>
        <p:spPr>
          <a:xfrm>
            <a:off x="7000874" y="3822137"/>
            <a:ext cx="3722914" cy="1200329"/>
          </a:xfrm>
          <a:prstGeom prst="rect">
            <a:avLst/>
          </a:prstGeom>
          <a:noFill/>
        </p:spPr>
        <p:txBody>
          <a:bodyPr wrap="square" rtlCol="0">
            <a:spAutoFit/>
          </a:bodyPr>
          <a:lstStyle/>
          <a:p>
            <a:r>
              <a:rPr lang="en-US" dirty="0" smtClean="0"/>
              <a:t>Data: </a:t>
            </a:r>
          </a:p>
          <a:p>
            <a:pPr marL="285750" indent="-285750">
              <a:buFont typeface="Arial" panose="020B0604020202020204" pitchFamily="34" charset="0"/>
              <a:buChar char="•"/>
            </a:pPr>
            <a:r>
              <a:rPr lang="en-US" dirty="0" smtClean="0"/>
              <a:t>15 years of city employee salaries</a:t>
            </a:r>
            <a:endParaRPr lang="en-US" dirty="0"/>
          </a:p>
          <a:p>
            <a:pPr marL="285750" indent="-285750">
              <a:buFont typeface="Arial" panose="020B0604020202020204" pitchFamily="34" charset="0"/>
              <a:buChar char="•"/>
            </a:pPr>
            <a:r>
              <a:rPr lang="en-US" dirty="0" smtClean="0"/>
              <a:t>list of retirees by date of retirement</a:t>
            </a:r>
          </a:p>
          <a:p>
            <a:pPr marL="285750" indent="-285750">
              <a:buFont typeface="Arial" panose="020B0604020202020204" pitchFamily="34" charset="0"/>
              <a:buChar char="•"/>
            </a:pPr>
            <a:r>
              <a:rPr lang="en-US" dirty="0" smtClean="0"/>
              <a:t>Pension payments</a:t>
            </a:r>
            <a:endParaRPr lang="en-US" dirty="0"/>
          </a:p>
        </p:txBody>
      </p:sp>
    </p:spTree>
    <p:extLst>
      <p:ext uri="{BB962C8B-B14F-4D97-AF65-F5344CB8AC3E}">
        <p14:creationId xmlns:p14="http://schemas.microsoft.com/office/powerpoint/2010/main" val="297899832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Are numbers presented fairly?</a:t>
            </a:r>
            <a:endParaRPr lang="en-US" dirty="0"/>
          </a:p>
        </p:txBody>
      </p:sp>
      <p:sp>
        <p:nvSpPr>
          <p:cNvPr id="3" name="Content Placeholder 2"/>
          <p:cNvSpPr>
            <a:spLocks noGrp="1"/>
          </p:cNvSpPr>
          <p:nvPr>
            <p:ph idx="1"/>
          </p:nvPr>
        </p:nvSpPr>
        <p:spPr/>
        <p:txBody>
          <a:bodyPr>
            <a:normAutofit lnSpcReduction="10000"/>
          </a:bodyPr>
          <a:lstStyle/>
          <a:p>
            <a:r>
              <a:rPr lang="en-US" dirty="0" smtClean="0"/>
              <a:t>Apples to apples comparisons</a:t>
            </a:r>
          </a:p>
          <a:p>
            <a:r>
              <a:rPr lang="en-US" dirty="0" smtClean="0"/>
              <a:t>Use rates when necessary</a:t>
            </a:r>
          </a:p>
          <a:p>
            <a:r>
              <a:rPr lang="en-US" dirty="0" smtClean="0"/>
              <a:t>Adjust for inflation when necessary</a:t>
            </a:r>
          </a:p>
          <a:p>
            <a:r>
              <a:rPr lang="en-US" dirty="0" smtClean="0"/>
              <a:t>Help readers understand really big or really small numbers</a:t>
            </a:r>
          </a:p>
          <a:p>
            <a:r>
              <a:rPr lang="en-US" dirty="0" smtClean="0"/>
              <a:t>“Star” number</a:t>
            </a:r>
          </a:p>
          <a:p>
            <a:r>
              <a:rPr lang="en-US" dirty="0" smtClean="0"/>
              <a:t>Don’t bury your story with numbers</a:t>
            </a:r>
          </a:p>
          <a:p>
            <a:r>
              <a:rPr lang="en-US" dirty="0" smtClean="0"/>
              <a:t>Rely on graphics</a:t>
            </a:r>
            <a:endParaRPr lang="en-US" dirty="0"/>
          </a:p>
        </p:txBody>
      </p:sp>
    </p:spTree>
    <p:extLst>
      <p:ext uri="{BB962C8B-B14F-4D97-AF65-F5344CB8AC3E}">
        <p14:creationId xmlns:p14="http://schemas.microsoft.com/office/powerpoint/2010/main" val="23185570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How </a:t>
            </a:r>
            <a:r>
              <a:rPr lang="en-US" dirty="0" err="1" smtClean="0"/>
              <a:t>Thunderdome</a:t>
            </a:r>
            <a:r>
              <a:rPr lang="en-US" dirty="0" smtClean="0"/>
              <a:t> can help</a:t>
            </a:r>
            <a:endParaRPr lang="en-US" dirty="0"/>
          </a:p>
        </p:txBody>
      </p:sp>
      <p:sp>
        <p:nvSpPr>
          <p:cNvPr id="16" name="Content Placeholder 15"/>
          <p:cNvSpPr>
            <a:spLocks noGrp="1"/>
          </p:cNvSpPr>
          <p:nvPr>
            <p:ph sz="half" idx="1"/>
          </p:nvPr>
        </p:nvSpPr>
        <p:spPr/>
        <p:txBody>
          <a:bodyPr>
            <a:normAutofit lnSpcReduction="10000"/>
          </a:bodyPr>
          <a:lstStyle/>
          <a:p>
            <a:r>
              <a:rPr lang="en-US" dirty="0" smtClean="0"/>
              <a:t>Contact us </a:t>
            </a:r>
            <a:r>
              <a:rPr lang="en-US" b="1" u="sng" dirty="0" smtClean="0"/>
              <a:t>early</a:t>
            </a:r>
            <a:r>
              <a:rPr lang="en-US" b="1" dirty="0" smtClean="0"/>
              <a:t> in the process</a:t>
            </a:r>
            <a:r>
              <a:rPr lang="en-US" dirty="0" smtClean="0"/>
              <a:t>!</a:t>
            </a:r>
          </a:p>
          <a:p>
            <a:r>
              <a:rPr lang="en-US" dirty="0" smtClean="0"/>
              <a:t>Story generation; data acquisition, analysis &amp; cleaning</a:t>
            </a:r>
          </a:p>
          <a:p>
            <a:r>
              <a:rPr lang="en-US" dirty="0" smtClean="0"/>
              <a:t>Build an </a:t>
            </a:r>
            <a:r>
              <a:rPr lang="en-US" dirty="0" smtClean="0">
                <a:hlinkClick r:id="rId3"/>
              </a:rPr>
              <a:t>interactive</a:t>
            </a:r>
            <a:endParaRPr lang="en-US" dirty="0" smtClean="0"/>
          </a:p>
          <a:p>
            <a:r>
              <a:rPr lang="en-US" dirty="0" smtClean="0"/>
              <a:t>Training</a:t>
            </a:r>
          </a:p>
          <a:p>
            <a:r>
              <a:rPr lang="en-US" dirty="0" smtClean="0"/>
              <a:t>Monthly “community call”</a:t>
            </a:r>
          </a:p>
          <a:p>
            <a:r>
              <a:rPr lang="en-US" dirty="0"/>
              <a:t>Join </a:t>
            </a:r>
            <a:r>
              <a:rPr lang="en-US" dirty="0">
                <a:hlinkClick r:id="rId4"/>
              </a:rPr>
              <a:t>DFM data </a:t>
            </a:r>
            <a:r>
              <a:rPr lang="en-US" dirty="0" smtClean="0"/>
              <a:t>Google Group</a:t>
            </a:r>
            <a:endParaRPr lang="en-US" dirty="0"/>
          </a:p>
          <a:p>
            <a:pPr marL="0" indent="0">
              <a:buNone/>
            </a:pPr>
            <a:endParaRPr lang="en-US" dirty="0" smtClean="0"/>
          </a:p>
        </p:txBody>
      </p:sp>
      <p:pic>
        <p:nvPicPr>
          <p:cNvPr id="2" name="Content Placeholder 1"/>
          <p:cNvPicPr>
            <a:picLocks noGrp="1" noChangeAspect="1"/>
          </p:cNvPicPr>
          <p:nvPr>
            <p:ph sz="half" idx="2"/>
          </p:nvPr>
        </p:nvPicPr>
        <p:blipFill>
          <a:blip r:embed="rId5" cstate="print">
            <a:extLst>
              <a:ext uri="{28A0092B-C50C-407E-A947-70E740481C1C}">
                <a14:useLocalDpi xmlns:a14="http://schemas.microsoft.com/office/drawing/2010/main" val="0"/>
              </a:ext>
            </a:extLst>
          </a:blip>
          <a:stretch>
            <a:fillRect/>
          </a:stretch>
        </p:blipFill>
        <p:spPr>
          <a:xfrm>
            <a:off x="6877042" y="2560638"/>
            <a:ext cx="3327416" cy="3309937"/>
          </a:xfrm>
        </p:spPr>
      </p:pic>
    </p:spTree>
    <p:extLst>
      <p:ext uri="{BB962C8B-B14F-4D97-AF65-F5344CB8AC3E}">
        <p14:creationId xmlns:p14="http://schemas.microsoft.com/office/powerpoint/2010/main" val="38687789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smtClean="0"/>
              <a:t>MaryJo Webster</a:t>
            </a:r>
            <a:endParaRPr lang="en-US" sz="4400" dirty="0"/>
          </a:p>
        </p:txBody>
      </p:sp>
      <p:sp>
        <p:nvSpPr>
          <p:cNvPr id="6" name="Text Placeholder 5"/>
          <p:cNvSpPr>
            <a:spLocks noGrp="1"/>
          </p:cNvSpPr>
          <p:nvPr>
            <p:ph type="body" sz="half" idx="2"/>
          </p:nvPr>
        </p:nvSpPr>
        <p:spPr/>
        <p:txBody>
          <a:bodyPr>
            <a:normAutofit/>
          </a:bodyPr>
          <a:lstStyle/>
          <a:p>
            <a:r>
              <a:rPr lang="en-US" sz="2400" dirty="0" smtClean="0">
                <a:hlinkClick r:id="rId3"/>
              </a:rPr>
              <a:t>mwebster@digitalfirstmedia.com</a:t>
            </a:r>
            <a:endParaRPr lang="en-US" sz="2400" dirty="0" smtClean="0"/>
          </a:p>
          <a:p>
            <a:r>
              <a:rPr lang="en-US" sz="2400" dirty="0" smtClean="0"/>
              <a:t>@</a:t>
            </a:r>
            <a:r>
              <a:rPr lang="en-US" sz="2400" dirty="0" err="1" smtClean="0"/>
              <a:t>MaryJoDFM</a:t>
            </a:r>
            <a:endParaRPr lang="en-US" sz="2400"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0179" y="1269864"/>
            <a:ext cx="3361312" cy="4347297"/>
          </a:xfrm>
          <a:prstGeom prst="rect">
            <a:avLst/>
          </a:prstGeom>
        </p:spPr>
      </p:pic>
    </p:spTree>
    <p:extLst>
      <p:ext uri="{BB962C8B-B14F-4D97-AF65-F5344CB8AC3E}">
        <p14:creationId xmlns:p14="http://schemas.microsoft.com/office/powerpoint/2010/main" val="38104921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215" y="659366"/>
            <a:ext cx="4817700" cy="5561819"/>
          </a:xfrm>
          <a:prstGeom prst="rect">
            <a:avLst/>
          </a:prstGeom>
        </p:spPr>
      </p:pic>
      <p:sp>
        <p:nvSpPr>
          <p:cNvPr id="4" name="TextBox 3"/>
          <p:cNvSpPr txBox="1"/>
          <p:nvPr/>
        </p:nvSpPr>
        <p:spPr>
          <a:xfrm>
            <a:off x="8490857" y="2628900"/>
            <a:ext cx="2547257" cy="1477328"/>
          </a:xfrm>
          <a:prstGeom prst="rect">
            <a:avLst/>
          </a:prstGeom>
          <a:noFill/>
        </p:spPr>
        <p:txBody>
          <a:bodyPr wrap="square" rtlCol="0">
            <a:spAutoFit/>
          </a:bodyPr>
          <a:lstStyle/>
          <a:p>
            <a:r>
              <a:rPr lang="en-US" dirty="0" smtClean="0"/>
              <a:t>Data: collected either addresses or GIS maps with locations of schools, parks, daycares and places of worship</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3915" y="1151165"/>
            <a:ext cx="3412670" cy="783771"/>
          </a:xfrm>
          <a:prstGeom prst="rect">
            <a:avLst/>
          </a:prstGeom>
        </p:spPr>
      </p:pic>
    </p:spTree>
    <p:extLst>
      <p:ext uri="{BB962C8B-B14F-4D97-AF65-F5344CB8AC3E}">
        <p14:creationId xmlns:p14="http://schemas.microsoft.com/office/powerpoint/2010/main" val="10878123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Ask your own questions</a:t>
            </a:r>
            <a:endParaRPr lang="en-US" dirty="0"/>
          </a:p>
        </p:txBody>
      </p:sp>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2" y="2501726"/>
            <a:ext cx="5881005" cy="3666203"/>
          </a:xfrm>
          <a:prstGeom prst="rect">
            <a:avLst/>
          </a:prstGeom>
        </p:spPr>
      </p:pic>
      <p:sp>
        <p:nvSpPr>
          <p:cNvPr id="5" name="TextBox 4"/>
          <p:cNvSpPr txBox="1"/>
          <p:nvPr/>
        </p:nvSpPr>
        <p:spPr>
          <a:xfrm>
            <a:off x="7421336" y="2857500"/>
            <a:ext cx="2996293" cy="1477328"/>
          </a:xfrm>
          <a:prstGeom prst="rect">
            <a:avLst/>
          </a:prstGeom>
          <a:noFill/>
        </p:spPr>
        <p:txBody>
          <a:bodyPr wrap="square" rtlCol="0">
            <a:spAutoFit/>
          </a:bodyPr>
          <a:lstStyle/>
          <a:p>
            <a:r>
              <a:rPr lang="en-US" dirty="0" smtClean="0"/>
              <a:t>Data: Asked every state for data on all newborn screenings done in 2012</a:t>
            </a:r>
            <a:br>
              <a:rPr lang="en-US" dirty="0" smtClean="0"/>
            </a:br>
            <a:r>
              <a:rPr lang="en-US" dirty="0" smtClean="0"/>
              <a:t/>
            </a:r>
            <a:br>
              <a:rPr lang="en-US" dirty="0" smtClean="0"/>
            </a:br>
            <a:r>
              <a:rPr lang="en-US" dirty="0" smtClean="0"/>
              <a:t>* 31 states provided data</a:t>
            </a:r>
            <a:endParaRPr lang="en-US" dirty="0"/>
          </a:p>
        </p:txBody>
      </p:sp>
    </p:spTree>
    <p:extLst>
      <p:ext uri="{BB962C8B-B14F-4D97-AF65-F5344CB8AC3E}">
        <p14:creationId xmlns:p14="http://schemas.microsoft.com/office/powerpoint/2010/main" val="2717488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policechases">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1009" y="661307"/>
            <a:ext cx="4353605" cy="547527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2482" y="1094014"/>
            <a:ext cx="3981450" cy="914400"/>
          </a:xfrm>
          <a:prstGeom prst="rect">
            <a:avLst/>
          </a:prstGeom>
        </p:spPr>
      </p:pic>
      <p:sp>
        <p:nvSpPr>
          <p:cNvPr id="5" name="TextBox 4"/>
          <p:cNvSpPr txBox="1"/>
          <p:nvPr/>
        </p:nvSpPr>
        <p:spPr>
          <a:xfrm>
            <a:off x="6180364" y="2514600"/>
            <a:ext cx="4180114" cy="646331"/>
          </a:xfrm>
          <a:prstGeom prst="rect">
            <a:avLst/>
          </a:prstGeom>
          <a:noFill/>
        </p:spPr>
        <p:txBody>
          <a:bodyPr wrap="square" rtlCol="0">
            <a:spAutoFit/>
          </a:bodyPr>
          <a:lstStyle/>
          <a:p>
            <a:r>
              <a:rPr lang="en-US" dirty="0" smtClean="0"/>
              <a:t>Data: State database with key details on each chase (reported by each agency)</a:t>
            </a:r>
            <a:endParaRPr lang="en-US" dirty="0"/>
          </a:p>
        </p:txBody>
      </p:sp>
    </p:spTree>
    <p:extLst>
      <p:ext uri="{BB962C8B-B14F-4D97-AF65-F5344CB8AC3E}">
        <p14:creationId xmlns:p14="http://schemas.microsoft.com/office/powerpoint/2010/main" val="26759666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130" y="859291"/>
            <a:ext cx="2514600" cy="771525"/>
          </a:xfrm>
          <a:prstGeom prst="rect">
            <a:avLst/>
          </a:prstGeom>
        </p:spPr>
      </p:pic>
      <p:pic>
        <p:nvPicPr>
          <p:cNvPr id="3" name="Picture 2">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30" y="1754355"/>
            <a:ext cx="5668736" cy="296090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6061" y="859291"/>
            <a:ext cx="3003340" cy="5484359"/>
          </a:xfrm>
          <a:prstGeom prst="rect">
            <a:avLst/>
          </a:prstGeom>
        </p:spPr>
      </p:pic>
      <p:sp>
        <p:nvSpPr>
          <p:cNvPr id="5" name="TextBox 4"/>
          <p:cNvSpPr txBox="1"/>
          <p:nvPr/>
        </p:nvSpPr>
        <p:spPr>
          <a:xfrm>
            <a:off x="934130" y="4914900"/>
            <a:ext cx="2653393" cy="923330"/>
          </a:xfrm>
          <a:prstGeom prst="rect">
            <a:avLst/>
          </a:prstGeom>
          <a:noFill/>
        </p:spPr>
        <p:txBody>
          <a:bodyPr wrap="square" rtlCol="0">
            <a:spAutoFit/>
          </a:bodyPr>
          <a:lstStyle/>
          <a:p>
            <a:r>
              <a:rPr lang="en-US" dirty="0" smtClean="0"/>
              <a:t>Data: City data on water usage at each address (water billing records)</a:t>
            </a:r>
            <a:endParaRPr lang="en-US" dirty="0"/>
          </a:p>
        </p:txBody>
      </p:sp>
    </p:spTree>
    <p:extLst>
      <p:ext uri="{BB962C8B-B14F-4D97-AF65-F5344CB8AC3E}">
        <p14:creationId xmlns:p14="http://schemas.microsoft.com/office/powerpoint/2010/main" val="19164736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Localize</a:t>
            </a:r>
            <a:endParaRPr lang="en-US" dirty="0"/>
          </a:p>
        </p:txBody>
      </p:sp>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4096" y="2614613"/>
            <a:ext cx="4691904" cy="3386138"/>
          </a:xfrm>
          <a:prstGeom prst="rect">
            <a:avLst/>
          </a:prstGeom>
        </p:spPr>
      </p:pic>
      <p:sp>
        <p:nvSpPr>
          <p:cNvPr id="5" name="TextBox 4"/>
          <p:cNvSpPr txBox="1"/>
          <p:nvPr/>
        </p:nvSpPr>
        <p:spPr>
          <a:xfrm>
            <a:off x="6376307" y="3661351"/>
            <a:ext cx="4299855" cy="646331"/>
          </a:xfrm>
          <a:prstGeom prst="rect">
            <a:avLst/>
          </a:prstGeom>
          <a:noFill/>
        </p:spPr>
        <p:txBody>
          <a:bodyPr wrap="square" rtlCol="0">
            <a:spAutoFit/>
          </a:bodyPr>
          <a:lstStyle/>
          <a:p>
            <a:r>
              <a:rPr lang="en-US" dirty="0" smtClean="0"/>
              <a:t>Data: Home Mortgage Disclosure Act (HMDA) data on all mortgage applications</a:t>
            </a:r>
            <a:endParaRPr lang="en-US"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6307" y="2663828"/>
            <a:ext cx="2888230" cy="586791"/>
          </a:xfrm>
          <a:prstGeom prst="rect">
            <a:avLst/>
          </a:prstGeom>
        </p:spPr>
      </p:pic>
    </p:spTree>
    <p:extLst>
      <p:ext uri="{BB962C8B-B14F-4D97-AF65-F5344CB8AC3E}">
        <p14:creationId xmlns:p14="http://schemas.microsoft.com/office/powerpoint/2010/main" val="347349596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TC103457491[[fn=Metropolitan]]</Template>
  <TotalTime>4379</TotalTime>
  <Words>2073</Words>
  <Application>Microsoft Office PowerPoint</Application>
  <PresentationFormat>Widescreen</PresentationFormat>
  <Paragraphs>165</Paragraphs>
  <Slides>42</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Garamond</vt:lpstr>
      <vt:lpstr>Organic</vt:lpstr>
      <vt:lpstr>Data journalism  for editors</vt:lpstr>
      <vt:lpstr>Why data journalism?</vt:lpstr>
      <vt:lpstr>Be a better watchdog</vt:lpstr>
      <vt:lpstr>PowerPoint Presentation</vt:lpstr>
      <vt:lpstr>PowerPoint Presentation</vt:lpstr>
      <vt:lpstr>Ask your own questions</vt:lpstr>
      <vt:lpstr>PowerPoint Presentation</vt:lpstr>
      <vt:lpstr>PowerPoint Presentation</vt:lpstr>
      <vt:lpstr>Localize</vt:lpstr>
      <vt:lpstr>PowerPoint Presentation</vt:lpstr>
      <vt:lpstr>Find hard-to-see patterns or trends</vt:lpstr>
      <vt:lpstr>PowerPoint Presentation</vt:lpstr>
      <vt:lpstr>PowerPoint Presentation</vt:lpstr>
      <vt:lpstr>Is it true?</vt:lpstr>
      <vt:lpstr>PowerPoint Presentation</vt:lpstr>
      <vt:lpstr>Find all the examples, not just one</vt:lpstr>
      <vt:lpstr>PowerPoint Presentation</vt:lpstr>
      <vt:lpstr>Dig deeper</vt:lpstr>
      <vt:lpstr>PowerPoint Presentation</vt:lpstr>
      <vt:lpstr>Improve beat reporting</vt:lpstr>
      <vt:lpstr>Put big events into context</vt:lpstr>
      <vt:lpstr>PowerPoint Presentation</vt:lpstr>
      <vt:lpstr>Engage readers</vt:lpstr>
      <vt:lpstr>PowerPoint Presentation</vt:lpstr>
      <vt:lpstr>Managing/Editing data journalism</vt:lpstr>
      <vt:lpstr>Do you want surgeons?</vt:lpstr>
      <vt:lpstr>Encouraging reporters to use data</vt:lpstr>
      <vt:lpstr>PowerPoint Presentation</vt:lpstr>
      <vt:lpstr>Data is a source</vt:lpstr>
      <vt:lpstr>Data should not be your only source</vt:lpstr>
      <vt:lpstr>If you ask wrong question, you’ll get wrong answer </vt:lpstr>
      <vt:lpstr>PowerPoint Presentation</vt:lpstr>
      <vt:lpstr>PowerPoint Presentation</vt:lpstr>
      <vt:lpstr>PowerPoint Presentation</vt:lpstr>
      <vt:lpstr>PowerPoint Presentation</vt:lpstr>
      <vt:lpstr>Editing a data-driven story</vt:lpstr>
      <vt:lpstr>PowerPoint Presentation</vt:lpstr>
      <vt:lpstr>Seek outside advice</vt:lpstr>
      <vt:lpstr>PowerPoint Presentation</vt:lpstr>
      <vt:lpstr>Are numbers presented fairly?</vt:lpstr>
      <vt:lpstr>How Thunderdome can help</vt:lpstr>
      <vt:lpstr>MaryJo Webster</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MaryJo Webster</dc:creator>
  <cp:lastModifiedBy>MaryJo Webster</cp:lastModifiedBy>
  <cp:revision>53</cp:revision>
  <dcterms:created xsi:type="dcterms:W3CDTF">2014-03-11T21:30:05Z</dcterms:created>
  <dcterms:modified xsi:type="dcterms:W3CDTF">2014-03-25T20:16:39Z</dcterms:modified>
</cp:coreProperties>
</file>